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7.xml" ContentType="application/vnd.openxmlformats-officedocument.presentationml.notesSlide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7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8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18"/>
  </p:notesMasterIdLst>
  <p:sldIdLst>
    <p:sldId id="260" r:id="rId2"/>
    <p:sldId id="281" r:id="rId3"/>
    <p:sldId id="280" r:id="rId4"/>
    <p:sldId id="262" r:id="rId5"/>
    <p:sldId id="264" r:id="rId6"/>
    <p:sldId id="266" r:id="rId7"/>
    <p:sldId id="265" r:id="rId8"/>
    <p:sldId id="269" r:id="rId9"/>
    <p:sldId id="270" r:id="rId10"/>
    <p:sldId id="271" r:id="rId11"/>
    <p:sldId id="274" r:id="rId12"/>
    <p:sldId id="272" r:id="rId13"/>
    <p:sldId id="273" r:id="rId14"/>
    <p:sldId id="275" r:id="rId15"/>
    <p:sldId id="278" r:id="rId16"/>
    <p:sldId id="279" r:id="rId1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45736"/>
    <a:srgbClr val="72633E"/>
    <a:srgbClr val="BAA9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7485" autoAdjust="0"/>
  </p:normalViewPr>
  <p:slideViewPr>
    <p:cSldViewPr snapToGrid="0">
      <p:cViewPr>
        <p:scale>
          <a:sx n="75" d="100"/>
          <a:sy n="75" d="100"/>
        </p:scale>
        <p:origin x="2058" y="62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7" d="100"/>
          <a:sy n="57" d="100"/>
        </p:scale>
        <p:origin x="2832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ar359\Documents\Codes\ce_expansion\test\147_Icosahedron_Cuboctahedron_1000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ar359\Documents\Codes\ce_expansion\test\147_Icosahedron_Cuboctahedron_1000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ar359\Documents\Codes\ce_expansion\test\147_Icosahedron_Cuboctahedron_1000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ar359\Documents\Codes\ce_expansion\test\147_Icosahedron_Cuboctahedron_1000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mar359\Documents\Codes\ce_expansion\test\147_Icosahedron_Cuboctahedron_1000.xlsx" TargetMode="Externa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Book2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ar359\Desktop\Book1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ar359\Desktop\Book1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1" i="0" u="none" strike="noStrike" kern="1200" spc="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r>
              <a:rPr lang="en-US" sz="2000" b="1" i="0" baseline="0">
                <a:solidFill>
                  <a:sysClr val="windowText" lastClr="000000"/>
                </a:solidFill>
                <a:effectLst/>
              </a:rPr>
              <a:t>147-atom CuAg NP</a:t>
            </a:r>
            <a:endParaRPr lang="en-US" sz="2000" b="1">
              <a:solidFill>
                <a:sysClr val="windowText" lastClr="000000"/>
              </a:solidFill>
              <a:effectLst/>
            </a:endParaRPr>
          </a:p>
        </c:rich>
      </c:tx>
      <c:layout>
        <c:manualLayout>
          <c:xMode val="edge"/>
          <c:yMode val="edge"/>
          <c:x val="0.40274195842422644"/>
          <c:y val="4.65329114478652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1" i="0" u="none" strike="noStrike" kern="1200" spc="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2513355157739664"/>
          <c:y val="3.7280435554503492E-2"/>
          <c:w val="0.70254871654337714"/>
          <c:h val="0.81147706692779842"/>
        </c:manualLayout>
      </c:layout>
      <c:scatterChart>
        <c:scatterStyle val="lineMarker"/>
        <c:varyColors val="0"/>
        <c:ser>
          <c:idx val="0"/>
          <c:order val="0"/>
          <c:tx>
            <c:v>Icosahedron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8"/>
            <c:spPr>
              <a:solidFill>
                <a:schemeClr val="accent1"/>
              </a:solidFill>
              <a:ln w="9525">
                <a:noFill/>
              </a:ln>
              <a:effectLst/>
            </c:spPr>
          </c:marker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poly"/>
            <c:order val="2"/>
            <c:dispRSqr val="0"/>
            <c:dispEq val="0"/>
          </c:trendline>
          <c:errBars>
            <c:errDir val="y"/>
            <c:errBarType val="both"/>
            <c:errValType val="cust"/>
            <c:noEndCap val="0"/>
            <c:plus>
              <c:numRef>
                <c:f>[2]Sheet1!$I$24:$I$44</c:f>
                <c:numCache>
                  <c:formatCode>General</c:formatCode>
                  <c:ptCount val="21"/>
                  <c:pt idx="0">
                    <c:v>1.332267629550188E-15</c:v>
                  </c:pt>
                  <c:pt idx="1">
                    <c:v>3.922685959204625E-3</c:v>
                  </c:pt>
                  <c:pt idx="2">
                    <c:v>5.5624091631356646E-3</c:v>
                  </c:pt>
                  <c:pt idx="3">
                    <c:v>7.708368630941609E-3</c:v>
                  </c:pt>
                  <c:pt idx="4">
                    <c:v>8.3214303474912071E-3</c:v>
                  </c:pt>
                  <c:pt idx="5">
                    <c:v>8.447212176338096E-3</c:v>
                  </c:pt>
                  <c:pt idx="6">
                    <c:v>1.138059709549037E-2</c:v>
                  </c:pt>
                  <c:pt idx="7">
                    <c:v>1.1049741910121719E-2</c:v>
                  </c:pt>
                  <c:pt idx="8">
                    <c:v>1.123520144927233E-2</c:v>
                  </c:pt>
                  <c:pt idx="9">
                    <c:v>1.095245628764399E-2</c:v>
                  </c:pt>
                  <c:pt idx="10">
                    <c:v>1.2200738360078549E-2</c:v>
                  </c:pt>
                  <c:pt idx="11">
                    <c:v>1.154628763854236E-2</c:v>
                  </c:pt>
                  <c:pt idx="12">
                    <c:v>1.2173291978915391E-2</c:v>
                  </c:pt>
                  <c:pt idx="13">
                    <c:v>1.061735561522275E-2</c:v>
                  </c:pt>
                  <c:pt idx="14">
                    <c:v>1.071503394107279E-2</c:v>
                  </c:pt>
                  <c:pt idx="15">
                    <c:v>1.170122082739582E-2</c:v>
                  </c:pt>
                  <c:pt idx="16">
                    <c:v>9.71945773912424E-3</c:v>
                  </c:pt>
                  <c:pt idx="17">
                    <c:v>9.4907654372940655E-3</c:v>
                  </c:pt>
                  <c:pt idx="18">
                    <c:v>7.7318929563791649E-3</c:v>
                  </c:pt>
                  <c:pt idx="19">
                    <c:v>5.740257450151034E-3</c:v>
                  </c:pt>
                  <c:pt idx="20">
                    <c:v>4.4408920985006262E-16</c:v>
                  </c:pt>
                </c:numCache>
              </c:numRef>
            </c:plus>
            <c:minus>
              <c:numRef>
                <c:f>[2]Sheet1!$I$24:$I$44</c:f>
                <c:numCache>
                  <c:formatCode>General</c:formatCode>
                  <c:ptCount val="21"/>
                  <c:pt idx="0">
                    <c:v>1.332267629550188E-15</c:v>
                  </c:pt>
                  <c:pt idx="1">
                    <c:v>3.922685959204625E-3</c:v>
                  </c:pt>
                  <c:pt idx="2">
                    <c:v>5.5624091631356646E-3</c:v>
                  </c:pt>
                  <c:pt idx="3">
                    <c:v>7.708368630941609E-3</c:v>
                  </c:pt>
                  <c:pt idx="4">
                    <c:v>8.3214303474912071E-3</c:v>
                  </c:pt>
                  <c:pt idx="5">
                    <c:v>8.447212176338096E-3</c:v>
                  </c:pt>
                  <c:pt idx="6">
                    <c:v>1.138059709549037E-2</c:v>
                  </c:pt>
                  <c:pt idx="7">
                    <c:v>1.1049741910121719E-2</c:v>
                  </c:pt>
                  <c:pt idx="8">
                    <c:v>1.123520144927233E-2</c:v>
                  </c:pt>
                  <c:pt idx="9">
                    <c:v>1.095245628764399E-2</c:v>
                  </c:pt>
                  <c:pt idx="10">
                    <c:v>1.2200738360078549E-2</c:v>
                  </c:pt>
                  <c:pt idx="11">
                    <c:v>1.154628763854236E-2</c:v>
                  </c:pt>
                  <c:pt idx="12">
                    <c:v>1.2173291978915391E-2</c:v>
                  </c:pt>
                  <c:pt idx="13">
                    <c:v>1.061735561522275E-2</c:v>
                  </c:pt>
                  <c:pt idx="14">
                    <c:v>1.071503394107279E-2</c:v>
                  </c:pt>
                  <c:pt idx="15">
                    <c:v>1.170122082739582E-2</c:v>
                  </c:pt>
                  <c:pt idx="16">
                    <c:v>9.71945773912424E-3</c:v>
                  </c:pt>
                  <c:pt idx="17">
                    <c:v>9.4907654372940655E-3</c:v>
                  </c:pt>
                  <c:pt idx="18">
                    <c:v>7.7318929563791649E-3</c:v>
                  </c:pt>
                  <c:pt idx="19">
                    <c:v>5.740257450151034E-3</c:v>
                  </c:pt>
                  <c:pt idx="20">
                    <c:v>4.4408920985006262E-16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xVal>
            <c:numRef>
              <c:f>Sheet1!$B$3:$B$23</c:f>
              <c:numCache>
                <c:formatCode>General</c:formatCode>
                <c:ptCount val="2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</c:numCache>
            </c:numRef>
          </c:xVal>
          <c:yVal>
            <c:numRef>
              <c:f>Sheet1!$F$3:$F$23</c:f>
              <c:numCache>
                <c:formatCode>General</c:formatCode>
                <c:ptCount val="21"/>
                <c:pt idx="0">
                  <c:v>-2.6047413176972212</c:v>
                </c:pt>
                <c:pt idx="1">
                  <c:v>-2.618904593212811</c:v>
                </c:pt>
                <c:pt idx="2">
                  <c:v>-2.6340444914628471</c:v>
                </c:pt>
                <c:pt idx="3">
                  <c:v>-2.652263256463363</c:v>
                </c:pt>
                <c:pt idx="4">
                  <c:v>-2.669252419219641</c:v>
                </c:pt>
                <c:pt idx="5">
                  <c:v>-2.686655153460098</c:v>
                </c:pt>
                <c:pt idx="6">
                  <c:v>-2.708204919263375</c:v>
                </c:pt>
                <c:pt idx="7">
                  <c:v>-2.7277855836909759</c:v>
                </c:pt>
                <c:pt idx="8">
                  <c:v>-2.748029050277069</c:v>
                </c:pt>
                <c:pt idx="9">
                  <c:v>-2.772341681554285</c:v>
                </c:pt>
                <c:pt idx="10">
                  <c:v>-2.7948325915779648</c:v>
                </c:pt>
                <c:pt idx="11">
                  <c:v>-2.8183047552117109</c:v>
                </c:pt>
                <c:pt idx="12">
                  <c:v>-2.8450143276387001</c:v>
                </c:pt>
                <c:pt idx="13">
                  <c:v>-2.869942663991417</c:v>
                </c:pt>
                <c:pt idx="14">
                  <c:v>-2.895679975618668</c:v>
                </c:pt>
                <c:pt idx="15">
                  <c:v>-2.9260858661265541</c:v>
                </c:pt>
                <c:pt idx="16">
                  <c:v>-2.9535152794706421</c:v>
                </c:pt>
                <c:pt idx="17">
                  <c:v>-2.9822429329606268</c:v>
                </c:pt>
                <c:pt idx="18">
                  <c:v>-3.0156643600211992</c:v>
                </c:pt>
                <c:pt idx="19">
                  <c:v>-3.0460203639904142</c:v>
                </c:pt>
                <c:pt idx="20">
                  <c:v>-3.081541423309571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C4DC-4B2C-8C44-37BEC3D77B54}"/>
            </c:ext>
          </c:extLst>
        </c:ser>
        <c:ser>
          <c:idx val="1"/>
          <c:order val="1"/>
          <c:tx>
            <c:v>Cuboctahedron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8"/>
            <c:spPr>
              <a:solidFill>
                <a:srgbClr val="C00000"/>
              </a:solidFill>
              <a:ln w="9525">
                <a:noFill/>
              </a:ln>
              <a:effectLst/>
            </c:spPr>
          </c:marker>
          <c:trendline>
            <c:spPr>
              <a:ln w="19050" cap="rnd">
                <a:solidFill>
                  <a:schemeClr val="accent2"/>
                </a:solidFill>
                <a:prstDash val="sysDot"/>
              </a:ln>
              <a:effectLst/>
            </c:spPr>
            <c:trendlineType val="poly"/>
            <c:order val="2"/>
            <c:dispRSqr val="0"/>
            <c:dispEq val="0"/>
          </c:trendline>
          <c:errBars>
            <c:errDir val="y"/>
            <c:errBarType val="both"/>
            <c:errValType val="cust"/>
            <c:noEndCap val="0"/>
            <c:plus>
              <c:numRef>
                <c:f>[2]Sheet1!$T$24:$T$44</c:f>
                <c:numCache>
                  <c:formatCode>General</c:formatCode>
                  <c:ptCount val="21"/>
                  <c:pt idx="0">
                    <c:v>1.332267629550188E-15</c:v>
                  </c:pt>
                  <c:pt idx="1">
                    <c:v>5.7334562592012651E-3</c:v>
                  </c:pt>
                  <c:pt idx="2">
                    <c:v>9.8475039187011816E-3</c:v>
                  </c:pt>
                  <c:pt idx="3">
                    <c:v>1.021172814218624E-2</c:v>
                  </c:pt>
                  <c:pt idx="4">
                    <c:v>1.2248576815572711E-2</c:v>
                  </c:pt>
                  <c:pt idx="5">
                    <c:v>1.214923712089112E-2</c:v>
                  </c:pt>
                  <c:pt idx="6">
                    <c:v>1.325480805870943E-2</c:v>
                  </c:pt>
                  <c:pt idx="7">
                    <c:v>1.4635871361119421E-2</c:v>
                  </c:pt>
                  <c:pt idx="8">
                    <c:v>1.645006250993929E-2</c:v>
                  </c:pt>
                  <c:pt idx="9">
                    <c:v>1.6927288601800851E-2</c:v>
                  </c:pt>
                  <c:pt idx="10">
                    <c:v>1.7576511066733809E-2</c:v>
                  </c:pt>
                  <c:pt idx="11">
                    <c:v>1.617857441671464E-2</c:v>
                  </c:pt>
                  <c:pt idx="12">
                    <c:v>1.7326959422308542E-2</c:v>
                  </c:pt>
                  <c:pt idx="13">
                    <c:v>1.679438106937943E-2</c:v>
                  </c:pt>
                  <c:pt idx="14">
                    <c:v>1.42681982455238E-2</c:v>
                  </c:pt>
                  <c:pt idx="15">
                    <c:v>1.44010190104312E-2</c:v>
                  </c:pt>
                  <c:pt idx="16">
                    <c:v>1.676752461039854E-2</c:v>
                  </c:pt>
                  <c:pt idx="17">
                    <c:v>1.389818867076089E-2</c:v>
                  </c:pt>
                  <c:pt idx="18">
                    <c:v>1.153663429609659E-2</c:v>
                  </c:pt>
                  <c:pt idx="19">
                    <c:v>8.0545707896527499E-3</c:v>
                  </c:pt>
                  <c:pt idx="20">
                    <c:v>1.332267629550188E-15</c:v>
                  </c:pt>
                </c:numCache>
              </c:numRef>
            </c:plus>
            <c:minus>
              <c:numRef>
                <c:f>[2]Sheet1!$T$24:$T$44</c:f>
                <c:numCache>
                  <c:formatCode>General</c:formatCode>
                  <c:ptCount val="21"/>
                  <c:pt idx="0">
                    <c:v>1.332267629550188E-15</c:v>
                  </c:pt>
                  <c:pt idx="1">
                    <c:v>5.7334562592012651E-3</c:v>
                  </c:pt>
                  <c:pt idx="2">
                    <c:v>9.8475039187011816E-3</c:v>
                  </c:pt>
                  <c:pt idx="3">
                    <c:v>1.021172814218624E-2</c:v>
                  </c:pt>
                  <c:pt idx="4">
                    <c:v>1.2248576815572711E-2</c:v>
                  </c:pt>
                  <c:pt idx="5">
                    <c:v>1.214923712089112E-2</c:v>
                  </c:pt>
                  <c:pt idx="6">
                    <c:v>1.325480805870943E-2</c:v>
                  </c:pt>
                  <c:pt idx="7">
                    <c:v>1.4635871361119421E-2</c:v>
                  </c:pt>
                  <c:pt idx="8">
                    <c:v>1.645006250993929E-2</c:v>
                  </c:pt>
                  <c:pt idx="9">
                    <c:v>1.6927288601800851E-2</c:v>
                  </c:pt>
                  <c:pt idx="10">
                    <c:v>1.7576511066733809E-2</c:v>
                  </c:pt>
                  <c:pt idx="11">
                    <c:v>1.617857441671464E-2</c:v>
                  </c:pt>
                  <c:pt idx="12">
                    <c:v>1.7326959422308542E-2</c:v>
                  </c:pt>
                  <c:pt idx="13">
                    <c:v>1.679438106937943E-2</c:v>
                  </c:pt>
                  <c:pt idx="14">
                    <c:v>1.42681982455238E-2</c:v>
                  </c:pt>
                  <c:pt idx="15">
                    <c:v>1.44010190104312E-2</c:v>
                  </c:pt>
                  <c:pt idx="16">
                    <c:v>1.676752461039854E-2</c:v>
                  </c:pt>
                  <c:pt idx="17">
                    <c:v>1.389818867076089E-2</c:v>
                  </c:pt>
                  <c:pt idx="18">
                    <c:v>1.153663429609659E-2</c:v>
                  </c:pt>
                  <c:pt idx="19">
                    <c:v>8.0545707896527499E-3</c:v>
                  </c:pt>
                  <c:pt idx="20">
                    <c:v>1.332267629550188E-15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xVal>
            <c:numRef>
              <c:f>Sheet1!$M$3:$M$23</c:f>
              <c:numCache>
                <c:formatCode>General</c:formatCode>
                <c:ptCount val="2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</c:numCache>
            </c:numRef>
          </c:xVal>
          <c:yVal>
            <c:numRef>
              <c:f>Sheet1!$Q$3:$Q$23</c:f>
              <c:numCache>
                <c:formatCode>General</c:formatCode>
                <c:ptCount val="21"/>
                <c:pt idx="0">
                  <c:v>-2.5271805823304669</c:v>
                </c:pt>
                <c:pt idx="1">
                  <c:v>-2.541005562790609</c:v>
                </c:pt>
                <c:pt idx="2">
                  <c:v>-2.555507174503505</c:v>
                </c:pt>
                <c:pt idx="3">
                  <c:v>-2.573438943192937</c:v>
                </c:pt>
                <c:pt idx="4">
                  <c:v>-2.5894218464621792</c:v>
                </c:pt>
                <c:pt idx="5">
                  <c:v>-2.606970097048344</c:v>
                </c:pt>
                <c:pt idx="6">
                  <c:v>-2.6275285129608741</c:v>
                </c:pt>
                <c:pt idx="7">
                  <c:v>-2.646525021538594</c:v>
                </c:pt>
                <c:pt idx="8">
                  <c:v>-2.6662158393533351</c:v>
                </c:pt>
                <c:pt idx="9">
                  <c:v>-2.6900253964367971</c:v>
                </c:pt>
                <c:pt idx="10">
                  <c:v>-2.711374687541884</c:v>
                </c:pt>
                <c:pt idx="11">
                  <c:v>-2.7337591878823599</c:v>
                </c:pt>
                <c:pt idx="12">
                  <c:v>-2.7604143740117961</c:v>
                </c:pt>
                <c:pt idx="13">
                  <c:v>-2.7846176121395478</c:v>
                </c:pt>
                <c:pt idx="14">
                  <c:v>-2.80971589738565</c:v>
                </c:pt>
                <c:pt idx="15">
                  <c:v>-2.838933306875099</c:v>
                </c:pt>
                <c:pt idx="16">
                  <c:v>-2.866037727402464</c:v>
                </c:pt>
                <c:pt idx="17">
                  <c:v>-2.8933948070472422</c:v>
                </c:pt>
                <c:pt idx="18">
                  <c:v>-2.925752056064244</c:v>
                </c:pt>
                <c:pt idx="19">
                  <c:v>-2.9553025486204141</c:v>
                </c:pt>
                <c:pt idx="20">
                  <c:v>-2.989783129604549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C4DC-4B2C-8C44-37BEC3D77B5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59550456"/>
        <c:axId val="459558984"/>
      </c:scatterChart>
      <c:valAx>
        <c:axId val="459550456"/>
        <c:scaling>
          <c:orientation val="minMax"/>
          <c:max val="100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800" b="1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800" b="1" i="0" baseline="0">
                    <a:solidFill>
                      <a:sysClr val="windowText" lastClr="000000"/>
                    </a:solidFill>
                    <a:effectLst/>
                  </a:rPr>
                  <a:t>Cu Composition (%)</a:t>
                </a:r>
                <a:endParaRPr lang="en-US" sz="1800" b="1">
                  <a:solidFill>
                    <a:sysClr val="windowText" lastClr="000000"/>
                  </a:solidFill>
                  <a:effectLst/>
                </a:endParaRPr>
              </a:p>
            </c:rich>
          </c:tx>
          <c:layout>
            <c:manualLayout>
              <c:xMode val="edge"/>
              <c:yMode val="edge"/>
              <c:x val="0.4125892001319752"/>
              <c:y val="0.91867400759408036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800" b="1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in"/>
        <c:minorTickMark val="none"/>
        <c:tickLblPos val="low"/>
        <c:spPr>
          <a:noFill/>
          <a:ln w="1905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59558984"/>
        <c:crossesAt val="-3.4"/>
        <c:crossBetween val="midCat"/>
        <c:majorUnit val="10"/>
      </c:valAx>
      <c:valAx>
        <c:axId val="459558984"/>
        <c:scaling>
          <c:orientation val="minMax"/>
          <c:max val="-2.2999999999999998"/>
          <c:min val="-3.4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1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800" b="1" i="0" baseline="0" dirty="0">
                    <a:solidFill>
                      <a:sysClr val="windowText" lastClr="000000"/>
                    </a:solidFill>
                    <a:effectLst/>
                  </a:rPr>
                  <a:t>Average CE (eV/atom)</a:t>
                </a:r>
                <a:endParaRPr lang="en-US" sz="1800" b="1" dirty="0">
                  <a:solidFill>
                    <a:sysClr val="windowText" lastClr="000000"/>
                  </a:solidFill>
                  <a:effectLst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800" b="1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in"/>
        <c:minorTickMark val="none"/>
        <c:tickLblPos val="nextTo"/>
        <c:spPr>
          <a:noFill/>
          <a:ln w="1905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59550456"/>
        <c:crosses val="autoZero"/>
        <c:crossBetween val="midCat"/>
      </c:valAx>
      <c:spPr>
        <a:noFill/>
        <a:ln w="19050">
          <a:solidFill>
            <a:schemeClr val="tx1"/>
          </a:solidFill>
        </a:ln>
        <a:effectLst/>
      </c:spPr>
    </c:plotArea>
    <c:legend>
      <c:legendPos val="r"/>
      <c:legendEntry>
        <c:idx val="2"/>
        <c:delete val="1"/>
      </c:legendEntry>
      <c:legendEntry>
        <c:idx val="3"/>
        <c:delete val="1"/>
      </c:legendEntry>
      <c:layout>
        <c:manualLayout>
          <c:xMode val="edge"/>
          <c:yMode val="edge"/>
          <c:x val="0.58801747908941793"/>
          <c:y val="0.62860832117898346"/>
          <c:w val="0.35027862848251384"/>
          <c:h val="0.1747143439761659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1" i="0" u="none" strike="noStrike" kern="1200" spc="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r>
              <a:rPr lang="en-US" sz="2000" b="1" i="0" baseline="0">
                <a:solidFill>
                  <a:sysClr val="windowText" lastClr="000000"/>
                </a:solidFill>
                <a:effectLst/>
              </a:rPr>
              <a:t>55-atom CuAg NP</a:t>
            </a:r>
            <a:endParaRPr lang="en-US" sz="2000" b="1">
              <a:solidFill>
                <a:sysClr val="windowText" lastClr="000000"/>
              </a:solidFill>
              <a:effectLst/>
            </a:endParaRPr>
          </a:p>
        </c:rich>
      </c:tx>
      <c:layout>
        <c:manualLayout>
          <c:xMode val="edge"/>
          <c:yMode val="edge"/>
          <c:x val="0.39655167217030995"/>
          <c:y val="6.599696935648931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1" i="0" u="none" strike="noStrike" kern="1200" spc="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5989381329572391"/>
          <c:y val="5.2988787945893463E-2"/>
          <c:w val="0.7939904190216196"/>
          <c:h val="0.79939361100783879"/>
        </c:manualLayout>
      </c:layout>
      <c:scatterChart>
        <c:scatterStyle val="lineMarker"/>
        <c:varyColors val="0"/>
        <c:ser>
          <c:idx val="0"/>
          <c:order val="0"/>
          <c:tx>
            <c:v>Icosahedron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8"/>
            <c:spPr>
              <a:solidFill>
                <a:schemeClr val="accent1"/>
              </a:solidFill>
              <a:ln w="9525">
                <a:noFill/>
              </a:ln>
              <a:effectLst/>
            </c:spPr>
          </c:marker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poly"/>
            <c:order val="2"/>
            <c:dispRSqr val="0"/>
            <c:dispEq val="0"/>
          </c:trendline>
          <c:errBars>
            <c:errDir val="y"/>
            <c:errBarType val="both"/>
            <c:errValType val="cust"/>
            <c:noEndCap val="0"/>
            <c:plus>
              <c:numRef>
                <c:f>[3]Sheet1!$I$3:$I$23</c:f>
                <c:numCache>
                  <c:formatCode>General</c:formatCode>
                  <c:ptCount val="21"/>
                  <c:pt idx="0">
                    <c:v>1.332267629550188E-15</c:v>
                  </c:pt>
                  <c:pt idx="1">
                    <c:v>3.2065958322102222E-3</c:v>
                  </c:pt>
                  <c:pt idx="2">
                    <c:v>5.117842655663612E-3</c:v>
                  </c:pt>
                  <c:pt idx="3">
                    <c:v>6.4833665447631287E-3</c:v>
                  </c:pt>
                  <c:pt idx="4">
                    <c:v>7.5714264193757408E-3</c:v>
                  </c:pt>
                  <c:pt idx="5">
                    <c:v>8.1975379748828493E-3</c:v>
                  </c:pt>
                  <c:pt idx="6">
                    <c:v>8.9886246791273036E-3</c:v>
                  </c:pt>
                  <c:pt idx="7">
                    <c:v>9.6594484214595714E-3</c:v>
                  </c:pt>
                  <c:pt idx="8">
                    <c:v>1.018401915423504E-2</c:v>
                  </c:pt>
                  <c:pt idx="9">
                    <c:v>1.047774892960294E-2</c:v>
                  </c:pt>
                  <c:pt idx="10">
                    <c:v>1.07866154050362E-2</c:v>
                  </c:pt>
                  <c:pt idx="11">
                    <c:v>1.096979725774583E-2</c:v>
                  </c:pt>
                  <c:pt idx="12">
                    <c:v>1.098061171664497E-2</c:v>
                  </c:pt>
                  <c:pt idx="13">
                    <c:v>1.0909899916335329E-2</c:v>
                  </c:pt>
                  <c:pt idx="14">
                    <c:v>1.0659190477826061E-2</c:v>
                  </c:pt>
                  <c:pt idx="15">
                    <c:v>1.022081795577477E-2</c:v>
                  </c:pt>
                  <c:pt idx="16">
                    <c:v>9.5420888761972283E-3</c:v>
                  </c:pt>
                  <c:pt idx="17">
                    <c:v>8.9131172782362048E-3</c:v>
                  </c:pt>
                  <c:pt idx="18">
                    <c:v>7.6020320119946161E-3</c:v>
                  </c:pt>
                  <c:pt idx="19">
                    <c:v>5.635090828117177E-3</c:v>
                  </c:pt>
                  <c:pt idx="20">
                    <c:v>8.8817841970012523E-16</c:v>
                  </c:pt>
                </c:numCache>
              </c:numRef>
            </c:plus>
            <c:minus>
              <c:numRef>
                <c:f>[3]Sheet1!$I$3:$I$23</c:f>
                <c:numCache>
                  <c:formatCode>General</c:formatCode>
                  <c:ptCount val="21"/>
                  <c:pt idx="0">
                    <c:v>1.332267629550188E-15</c:v>
                  </c:pt>
                  <c:pt idx="1">
                    <c:v>3.2065958322102222E-3</c:v>
                  </c:pt>
                  <c:pt idx="2">
                    <c:v>5.117842655663612E-3</c:v>
                  </c:pt>
                  <c:pt idx="3">
                    <c:v>6.4833665447631287E-3</c:v>
                  </c:pt>
                  <c:pt idx="4">
                    <c:v>7.5714264193757408E-3</c:v>
                  </c:pt>
                  <c:pt idx="5">
                    <c:v>8.1975379748828493E-3</c:v>
                  </c:pt>
                  <c:pt idx="6">
                    <c:v>8.9886246791273036E-3</c:v>
                  </c:pt>
                  <c:pt idx="7">
                    <c:v>9.6594484214595714E-3</c:v>
                  </c:pt>
                  <c:pt idx="8">
                    <c:v>1.018401915423504E-2</c:v>
                  </c:pt>
                  <c:pt idx="9">
                    <c:v>1.047774892960294E-2</c:v>
                  </c:pt>
                  <c:pt idx="10">
                    <c:v>1.07866154050362E-2</c:v>
                  </c:pt>
                  <c:pt idx="11">
                    <c:v>1.096979725774583E-2</c:v>
                  </c:pt>
                  <c:pt idx="12">
                    <c:v>1.098061171664497E-2</c:v>
                  </c:pt>
                  <c:pt idx="13">
                    <c:v>1.0909899916335329E-2</c:v>
                  </c:pt>
                  <c:pt idx="14">
                    <c:v>1.0659190477826061E-2</c:v>
                  </c:pt>
                  <c:pt idx="15">
                    <c:v>1.022081795577477E-2</c:v>
                  </c:pt>
                  <c:pt idx="16">
                    <c:v>9.5420888761972283E-3</c:v>
                  </c:pt>
                  <c:pt idx="17">
                    <c:v>8.9131172782362048E-3</c:v>
                  </c:pt>
                  <c:pt idx="18">
                    <c:v>7.6020320119946161E-3</c:v>
                  </c:pt>
                  <c:pt idx="19">
                    <c:v>5.635090828117177E-3</c:v>
                  </c:pt>
                  <c:pt idx="20">
                    <c:v>8.8817841970012523E-16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xVal>
            <c:numRef>
              <c:f>[3]Sheet1!$B$3:$B$23</c:f>
              <c:numCache>
                <c:formatCode>General</c:formatCode>
                <c:ptCount val="2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</c:numCache>
            </c:numRef>
          </c:xVal>
          <c:yVal>
            <c:numRef>
              <c:f>[3]Sheet1!$F$3:$F$23</c:f>
              <c:numCache>
                <c:formatCode>General</c:formatCode>
                <c:ptCount val="21"/>
                <c:pt idx="0">
                  <c:v>-2.466209590292848</c:v>
                </c:pt>
                <c:pt idx="1">
                  <c:v>-2.4763335697467248</c:v>
                </c:pt>
                <c:pt idx="2">
                  <c:v>-2.492432518245995</c:v>
                </c:pt>
                <c:pt idx="3">
                  <c:v>-2.5095995266304678</c:v>
                </c:pt>
                <c:pt idx="4">
                  <c:v>-2.527794940381404</c:v>
                </c:pt>
                <c:pt idx="5">
                  <c:v>-2.540569988642507</c:v>
                </c:pt>
                <c:pt idx="6">
                  <c:v>-2.5605404407499548</c:v>
                </c:pt>
                <c:pt idx="7">
                  <c:v>-2.5816324883089452</c:v>
                </c:pt>
                <c:pt idx="8">
                  <c:v>-2.6037096327099341</c:v>
                </c:pt>
                <c:pt idx="9">
                  <c:v>-2.6191097913508781</c:v>
                </c:pt>
                <c:pt idx="10">
                  <c:v>-2.643013154968477</c:v>
                </c:pt>
                <c:pt idx="11">
                  <c:v>-2.6679458403820351</c:v>
                </c:pt>
                <c:pt idx="12">
                  <c:v>-2.694042722576858</c:v>
                </c:pt>
                <c:pt idx="13">
                  <c:v>-2.7119846792292521</c:v>
                </c:pt>
                <c:pt idx="14">
                  <c:v>-2.7397922313176308</c:v>
                </c:pt>
                <c:pt idx="15">
                  <c:v>-2.768726174309224</c:v>
                </c:pt>
                <c:pt idx="16">
                  <c:v>-2.798666085552882</c:v>
                </c:pt>
                <c:pt idx="17">
                  <c:v>-2.8192703238957288</c:v>
                </c:pt>
                <c:pt idx="18">
                  <c:v>-2.8509768246031428</c:v>
                </c:pt>
                <c:pt idx="19">
                  <c:v>-2.8837590986481798</c:v>
                </c:pt>
                <c:pt idx="20">
                  <c:v>-2.9176513458041171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5FDD-4021-A0A3-194833EF9B35}"/>
            </c:ext>
          </c:extLst>
        </c:ser>
        <c:ser>
          <c:idx val="1"/>
          <c:order val="1"/>
          <c:tx>
            <c:v>Cuboctahedron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8"/>
            <c:spPr>
              <a:solidFill>
                <a:srgbClr val="C00000"/>
              </a:solidFill>
              <a:ln w="9525">
                <a:noFill/>
              </a:ln>
              <a:effectLst/>
            </c:spPr>
          </c:marker>
          <c:trendline>
            <c:spPr>
              <a:ln w="19050" cap="rnd">
                <a:solidFill>
                  <a:schemeClr val="accent2"/>
                </a:solidFill>
                <a:prstDash val="sysDot"/>
              </a:ln>
              <a:effectLst/>
            </c:spPr>
            <c:trendlineType val="poly"/>
            <c:order val="2"/>
            <c:dispRSqr val="0"/>
            <c:dispEq val="0"/>
          </c:trendline>
          <c:errBars>
            <c:errDir val="y"/>
            <c:errBarType val="both"/>
            <c:errValType val="cust"/>
            <c:noEndCap val="0"/>
            <c:plus>
              <c:numRef>
                <c:f>[3]Sheet1!$T$3:$T$23</c:f>
                <c:numCache>
                  <c:formatCode>General</c:formatCode>
                  <c:ptCount val="21"/>
                  <c:pt idx="0">
                    <c:v>8.8817841970012523E-16</c:v>
                  </c:pt>
                  <c:pt idx="1">
                    <c:v>4.1719960066267893E-3</c:v>
                  </c:pt>
                  <c:pt idx="2">
                    <c:v>6.6115524256678496E-3</c:v>
                  </c:pt>
                  <c:pt idx="3">
                    <c:v>8.342599601483227E-3</c:v>
                  </c:pt>
                  <c:pt idx="4">
                    <c:v>9.7084056486001196E-3</c:v>
                  </c:pt>
                  <c:pt idx="5">
                    <c:v>1.051786106648096E-2</c:v>
                  </c:pt>
                  <c:pt idx="6">
                    <c:v>1.150114601633973E-2</c:v>
                  </c:pt>
                  <c:pt idx="7">
                    <c:v>1.2321212638253641E-2</c:v>
                  </c:pt>
                  <c:pt idx="8">
                    <c:v>1.299753373634893E-2</c:v>
                  </c:pt>
                  <c:pt idx="9">
                    <c:v>1.3387716919826379E-2</c:v>
                  </c:pt>
                  <c:pt idx="10">
                    <c:v>1.3748373719141321E-2</c:v>
                  </c:pt>
                  <c:pt idx="11">
                    <c:v>1.3974998896740301E-2</c:v>
                  </c:pt>
                  <c:pt idx="12">
                    <c:v>1.4018307656381949E-2</c:v>
                  </c:pt>
                  <c:pt idx="13">
                    <c:v>1.3926038434349549E-2</c:v>
                  </c:pt>
                  <c:pt idx="14">
                    <c:v>1.3609202070890929E-2</c:v>
                  </c:pt>
                  <c:pt idx="15">
                    <c:v>1.3058451592503481E-2</c:v>
                  </c:pt>
                  <c:pt idx="16">
                    <c:v>1.2184185610729399E-2</c:v>
                  </c:pt>
                  <c:pt idx="17">
                    <c:v>1.1372149348591E-2</c:v>
                  </c:pt>
                  <c:pt idx="18">
                    <c:v>9.7516466889804275E-3</c:v>
                  </c:pt>
                  <c:pt idx="19">
                    <c:v>7.2167011833401936E-3</c:v>
                  </c:pt>
                  <c:pt idx="20">
                    <c:v>2.2204460492503131E-15</c:v>
                  </c:pt>
                </c:numCache>
              </c:numRef>
            </c:plus>
            <c:minus>
              <c:numRef>
                <c:f>[3]Sheet1!$T$3:$T$23</c:f>
                <c:numCache>
                  <c:formatCode>General</c:formatCode>
                  <c:ptCount val="21"/>
                  <c:pt idx="0">
                    <c:v>8.8817841970012523E-16</c:v>
                  </c:pt>
                  <c:pt idx="1">
                    <c:v>4.1719960066267893E-3</c:v>
                  </c:pt>
                  <c:pt idx="2">
                    <c:v>6.6115524256678496E-3</c:v>
                  </c:pt>
                  <c:pt idx="3">
                    <c:v>8.342599601483227E-3</c:v>
                  </c:pt>
                  <c:pt idx="4">
                    <c:v>9.7084056486001196E-3</c:v>
                  </c:pt>
                  <c:pt idx="5">
                    <c:v>1.051786106648096E-2</c:v>
                  </c:pt>
                  <c:pt idx="6">
                    <c:v>1.150114601633973E-2</c:v>
                  </c:pt>
                  <c:pt idx="7">
                    <c:v>1.2321212638253641E-2</c:v>
                  </c:pt>
                  <c:pt idx="8">
                    <c:v>1.299753373634893E-2</c:v>
                  </c:pt>
                  <c:pt idx="9">
                    <c:v>1.3387716919826379E-2</c:v>
                  </c:pt>
                  <c:pt idx="10">
                    <c:v>1.3748373719141321E-2</c:v>
                  </c:pt>
                  <c:pt idx="11">
                    <c:v>1.3974998896740301E-2</c:v>
                  </c:pt>
                  <c:pt idx="12">
                    <c:v>1.4018307656381949E-2</c:v>
                  </c:pt>
                  <c:pt idx="13">
                    <c:v>1.3926038434349549E-2</c:v>
                  </c:pt>
                  <c:pt idx="14">
                    <c:v>1.3609202070890929E-2</c:v>
                  </c:pt>
                  <c:pt idx="15">
                    <c:v>1.3058451592503481E-2</c:v>
                  </c:pt>
                  <c:pt idx="16">
                    <c:v>1.2184185610729399E-2</c:v>
                  </c:pt>
                  <c:pt idx="17">
                    <c:v>1.1372149348591E-2</c:v>
                  </c:pt>
                  <c:pt idx="18">
                    <c:v>9.7516466889804275E-3</c:v>
                  </c:pt>
                  <c:pt idx="19">
                    <c:v>7.2167011833401936E-3</c:v>
                  </c:pt>
                  <c:pt idx="20">
                    <c:v>2.2204460492503131E-15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xVal>
            <c:numRef>
              <c:f>[3]Sheet1!$M$3:$M$23</c:f>
              <c:numCache>
                <c:formatCode>General</c:formatCode>
                <c:ptCount val="2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</c:numCache>
            </c:numRef>
          </c:xVal>
          <c:yVal>
            <c:numRef>
              <c:f>[3]Sheet1!$Q$3:$Q$23</c:f>
              <c:numCache>
                <c:formatCode>General</c:formatCode>
                <c:ptCount val="21"/>
                <c:pt idx="0">
                  <c:v>-2.3586724441004239</c:v>
                </c:pt>
                <c:pt idx="1">
                  <c:v>-2.3683631507329812</c:v>
                </c:pt>
                <c:pt idx="2">
                  <c:v>-2.3837540518306279</c:v>
                </c:pt>
                <c:pt idx="3">
                  <c:v>-2.4001449741553409</c:v>
                </c:pt>
                <c:pt idx="4">
                  <c:v>-2.417591283529275</c:v>
                </c:pt>
                <c:pt idx="5">
                  <c:v>-2.4297801000895101</c:v>
                </c:pt>
                <c:pt idx="6">
                  <c:v>-2.448908319784572</c:v>
                </c:pt>
                <c:pt idx="7">
                  <c:v>-2.4690553214509969</c:v>
                </c:pt>
                <c:pt idx="8">
                  <c:v>-2.490237496683426</c:v>
                </c:pt>
                <c:pt idx="9">
                  <c:v>-2.5048880705522092</c:v>
                </c:pt>
                <c:pt idx="10">
                  <c:v>-2.5277779290402962</c:v>
                </c:pt>
                <c:pt idx="11">
                  <c:v>-2.551638602339787</c:v>
                </c:pt>
                <c:pt idx="12">
                  <c:v>-2.576561829762364</c:v>
                </c:pt>
                <c:pt idx="13">
                  <c:v>-2.593754921486275</c:v>
                </c:pt>
                <c:pt idx="14">
                  <c:v>-2.6203711592649399</c:v>
                </c:pt>
                <c:pt idx="15">
                  <c:v>-2.64798034786799</c:v>
                </c:pt>
                <c:pt idx="16">
                  <c:v>-2.676666482916457</c:v>
                </c:pt>
                <c:pt idx="17">
                  <c:v>-2.6962931089210889</c:v>
                </c:pt>
                <c:pt idx="18">
                  <c:v>-2.726646219544091</c:v>
                </c:pt>
                <c:pt idx="19">
                  <c:v>-2.7580246937164281</c:v>
                </c:pt>
                <c:pt idx="20">
                  <c:v>-2.7904294338679718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5FDD-4021-A0A3-194833EF9B3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62013840"/>
        <c:axId val="362014168"/>
      </c:scatterChart>
      <c:valAx>
        <c:axId val="362013840"/>
        <c:scaling>
          <c:orientation val="minMax"/>
          <c:max val="100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800" b="1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800" b="1" i="0" baseline="0">
                    <a:solidFill>
                      <a:sysClr val="windowText" lastClr="000000"/>
                    </a:solidFill>
                    <a:effectLst/>
                  </a:rPr>
                  <a:t>Cu Composition (%)</a:t>
                </a:r>
                <a:endParaRPr lang="en-US" sz="1800" b="1">
                  <a:solidFill>
                    <a:sysClr val="windowText" lastClr="000000"/>
                  </a:solidFill>
                  <a:effectLst/>
                </a:endParaRPr>
              </a:p>
            </c:rich>
          </c:tx>
          <c:layout>
            <c:manualLayout>
              <c:xMode val="edge"/>
              <c:yMode val="edge"/>
              <c:x val="0.39843908667509759"/>
              <c:y val="0.92323917052510474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800" b="1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in"/>
        <c:minorTickMark val="none"/>
        <c:tickLblPos val="low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62014168"/>
        <c:crossesAt val="-3.4"/>
        <c:crossBetween val="midCat"/>
        <c:majorUnit val="10"/>
      </c:valAx>
      <c:valAx>
        <c:axId val="362014168"/>
        <c:scaling>
          <c:orientation val="minMax"/>
          <c:max val="-2.2999999999999998"/>
          <c:min val="-3.4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1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800" b="1" i="0" baseline="0">
                    <a:solidFill>
                      <a:sysClr val="windowText" lastClr="000000"/>
                    </a:solidFill>
                    <a:effectLst/>
                  </a:rPr>
                  <a:t>Average CE (eV/atom)</a:t>
                </a:r>
                <a:endParaRPr lang="en-US" sz="1800" b="1">
                  <a:solidFill>
                    <a:sysClr val="windowText" lastClr="000000"/>
                  </a:solidFill>
                  <a:effectLst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800" b="1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in"/>
        <c:minorTickMark val="none"/>
        <c:tickLblPos val="nextTo"/>
        <c:spPr>
          <a:noFill/>
          <a:ln w="1905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62013840"/>
        <c:crosses val="autoZero"/>
        <c:crossBetween val="midCat"/>
      </c:valAx>
      <c:spPr>
        <a:noFill/>
        <a:ln w="19050">
          <a:solidFill>
            <a:schemeClr val="tx1"/>
          </a:solidFill>
        </a:ln>
        <a:effectLst/>
      </c:spPr>
    </c:plotArea>
    <c:legend>
      <c:legendPos val="r"/>
      <c:legendEntry>
        <c:idx val="2"/>
        <c:delete val="1"/>
      </c:legendEntry>
      <c:legendEntry>
        <c:idx val="3"/>
        <c:delete val="1"/>
      </c:legendEntry>
      <c:layout>
        <c:manualLayout>
          <c:xMode val="edge"/>
          <c:yMode val="edge"/>
          <c:x val="0.48489564605711932"/>
          <c:y val="0.57135723520713499"/>
          <c:w val="0.46369801503213443"/>
          <c:h val="0.2696749722673526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ctr">
              <a:defRPr sz="2000" b="0" i="0" u="none" strike="noStrike" kern="1200" spc="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r>
              <a:rPr lang="en-US" sz="2000" b="1" i="0" u="none" strike="noStrike" baseline="0" dirty="0">
                <a:solidFill>
                  <a:sysClr val="windowText" lastClr="000000"/>
                </a:solidFill>
                <a:effectLst/>
              </a:rPr>
              <a:t>55-atom </a:t>
            </a:r>
            <a:r>
              <a:rPr lang="en-US" sz="2000" b="1" i="0" baseline="0" dirty="0" err="1">
                <a:solidFill>
                  <a:sysClr val="windowText" lastClr="000000"/>
                </a:solidFill>
                <a:effectLst/>
              </a:rPr>
              <a:t>AgAu</a:t>
            </a:r>
            <a:r>
              <a:rPr lang="en-US" sz="2000" b="1" i="0" baseline="0" dirty="0">
                <a:solidFill>
                  <a:sysClr val="windowText" lastClr="000000"/>
                </a:solidFill>
                <a:effectLst/>
              </a:rPr>
              <a:t> NP</a:t>
            </a:r>
            <a:endParaRPr lang="en-US" sz="2000" b="1" dirty="0">
              <a:solidFill>
                <a:sysClr val="windowText" lastClr="000000"/>
              </a:solidFill>
              <a:effectLst/>
            </a:endParaRPr>
          </a:p>
        </c:rich>
      </c:tx>
      <c:layout>
        <c:manualLayout>
          <c:xMode val="edge"/>
          <c:yMode val="edge"/>
          <c:x val="0.39521729423732221"/>
          <c:y val="7.044261654301801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>
            <a:defRPr sz="2000" b="0" i="0" u="none" strike="noStrike" kern="1200" spc="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6925537258746151"/>
          <c:y val="6.7091625004541147E-2"/>
          <c:w val="0.74348795317510152"/>
          <c:h val="0.78302097047991859"/>
        </c:manualLayout>
      </c:layout>
      <c:scatterChart>
        <c:scatterStyle val="lineMarker"/>
        <c:varyColors val="0"/>
        <c:ser>
          <c:idx val="0"/>
          <c:order val="0"/>
          <c:tx>
            <c:v>Icosahedron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8"/>
            <c:spPr>
              <a:solidFill>
                <a:schemeClr val="accent1"/>
              </a:solidFill>
              <a:ln w="9525">
                <a:noFill/>
              </a:ln>
              <a:effectLst/>
            </c:spPr>
          </c:marker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poly"/>
            <c:order val="2"/>
            <c:dispRSqr val="0"/>
            <c:dispEq val="0"/>
          </c:trendline>
          <c:errBars>
            <c:errDir val="y"/>
            <c:errBarType val="both"/>
            <c:errValType val="cust"/>
            <c:noEndCap val="0"/>
            <c:plus>
              <c:numRef>
                <c:f>[3]Sheet1!$I$45:$I$65</c:f>
                <c:numCache>
                  <c:formatCode>General</c:formatCode>
                  <c:ptCount val="21"/>
                  <c:pt idx="0">
                    <c:v>8.8817841970012523E-16</c:v>
                  </c:pt>
                  <c:pt idx="1">
                    <c:v>7.8267969152973386E-4</c:v>
                  </c:pt>
                  <c:pt idx="2">
                    <c:v>1.369192093846171E-3</c:v>
                  </c:pt>
                  <c:pt idx="3">
                    <c:v>1.846347232306952E-3</c:v>
                  </c:pt>
                  <c:pt idx="4">
                    <c:v>2.2581293501436491E-3</c:v>
                  </c:pt>
                  <c:pt idx="5">
                    <c:v>2.4859120344910349E-3</c:v>
                  </c:pt>
                  <c:pt idx="6">
                    <c:v>2.7873794358913308E-3</c:v>
                  </c:pt>
                  <c:pt idx="7">
                    <c:v>3.0387884824174989E-3</c:v>
                  </c:pt>
                  <c:pt idx="8">
                    <c:v>3.235241291781492E-3</c:v>
                  </c:pt>
                  <c:pt idx="9">
                    <c:v>3.3300982918317381E-3</c:v>
                  </c:pt>
                  <c:pt idx="10">
                    <c:v>3.430765694093443E-3</c:v>
                  </c:pt>
                  <c:pt idx="11">
                    <c:v>3.4747996424716681E-3</c:v>
                  </c:pt>
                  <c:pt idx="12">
                    <c:v>3.4578090710398958E-3</c:v>
                  </c:pt>
                  <c:pt idx="13">
                    <c:v>3.4149272310865821E-3</c:v>
                  </c:pt>
                  <c:pt idx="14">
                    <c:v>3.2893351100805749E-3</c:v>
                  </c:pt>
                  <c:pt idx="15">
                    <c:v>3.1103422848569148E-3</c:v>
                  </c:pt>
                  <c:pt idx="16">
                    <c:v>2.8363910878591069E-3</c:v>
                  </c:pt>
                  <c:pt idx="17">
                    <c:v>2.6092513818101941E-3</c:v>
                  </c:pt>
                  <c:pt idx="18">
                    <c:v>2.1734833589479442E-3</c:v>
                  </c:pt>
                  <c:pt idx="19">
                    <c:v>1.5554029492657411E-3</c:v>
                  </c:pt>
                  <c:pt idx="20">
                    <c:v>1.332267629550188E-15</c:v>
                  </c:pt>
                </c:numCache>
              </c:numRef>
            </c:plus>
            <c:minus>
              <c:numRef>
                <c:f>[3]Sheet1!$I$45:$I$65</c:f>
                <c:numCache>
                  <c:formatCode>General</c:formatCode>
                  <c:ptCount val="21"/>
                  <c:pt idx="0">
                    <c:v>8.8817841970012523E-16</c:v>
                  </c:pt>
                  <c:pt idx="1">
                    <c:v>7.8267969152973386E-4</c:v>
                  </c:pt>
                  <c:pt idx="2">
                    <c:v>1.369192093846171E-3</c:v>
                  </c:pt>
                  <c:pt idx="3">
                    <c:v>1.846347232306952E-3</c:v>
                  </c:pt>
                  <c:pt idx="4">
                    <c:v>2.2581293501436491E-3</c:v>
                  </c:pt>
                  <c:pt idx="5">
                    <c:v>2.4859120344910349E-3</c:v>
                  </c:pt>
                  <c:pt idx="6">
                    <c:v>2.7873794358913308E-3</c:v>
                  </c:pt>
                  <c:pt idx="7">
                    <c:v>3.0387884824174989E-3</c:v>
                  </c:pt>
                  <c:pt idx="8">
                    <c:v>3.235241291781492E-3</c:v>
                  </c:pt>
                  <c:pt idx="9">
                    <c:v>3.3300982918317381E-3</c:v>
                  </c:pt>
                  <c:pt idx="10">
                    <c:v>3.430765694093443E-3</c:v>
                  </c:pt>
                  <c:pt idx="11">
                    <c:v>3.4747996424716681E-3</c:v>
                  </c:pt>
                  <c:pt idx="12">
                    <c:v>3.4578090710398958E-3</c:v>
                  </c:pt>
                  <c:pt idx="13">
                    <c:v>3.4149272310865821E-3</c:v>
                  </c:pt>
                  <c:pt idx="14">
                    <c:v>3.2893351100805749E-3</c:v>
                  </c:pt>
                  <c:pt idx="15">
                    <c:v>3.1103422848569148E-3</c:v>
                  </c:pt>
                  <c:pt idx="16">
                    <c:v>2.8363910878591069E-3</c:v>
                  </c:pt>
                  <c:pt idx="17">
                    <c:v>2.6092513818101941E-3</c:v>
                  </c:pt>
                  <c:pt idx="18">
                    <c:v>2.1734833589479442E-3</c:v>
                  </c:pt>
                  <c:pt idx="19">
                    <c:v>1.5554029492657411E-3</c:v>
                  </c:pt>
                  <c:pt idx="20">
                    <c:v>1.332267629550188E-15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xVal>
            <c:numRef>
              <c:f>[3]Sheet1!$B$45:$B$65</c:f>
              <c:numCache>
                <c:formatCode>General</c:formatCode>
                <c:ptCount val="2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</c:numCache>
            </c:numRef>
          </c:xVal>
          <c:yVal>
            <c:numRef>
              <c:f>[3]Sheet1!$F$45:$F$65</c:f>
              <c:numCache>
                <c:formatCode>General</c:formatCode>
                <c:ptCount val="21"/>
                <c:pt idx="0">
                  <c:v>-3.185172386107042</c:v>
                </c:pt>
                <c:pt idx="1">
                  <c:v>-3.1662158065716941</c:v>
                </c:pt>
                <c:pt idx="2">
                  <c:v>-3.136759750813467</c:v>
                </c:pt>
                <c:pt idx="3">
                  <c:v>-3.1060773403458382</c:v>
                </c:pt>
                <c:pt idx="4">
                  <c:v>-3.0741859933985971</c:v>
                </c:pt>
                <c:pt idx="5">
                  <c:v>-3.0522443039594478</c:v>
                </c:pt>
                <c:pt idx="6">
                  <c:v>-3.0183123867648418</c:v>
                </c:pt>
                <c:pt idx="7">
                  <c:v>-2.9831793755261522</c:v>
                </c:pt>
                <c:pt idx="8">
                  <c:v>-2.9467980967949812</c:v>
                </c:pt>
                <c:pt idx="9">
                  <c:v>-2.9218789461856449</c:v>
                </c:pt>
                <c:pt idx="10">
                  <c:v>-2.8834744515039068</c:v>
                </c:pt>
                <c:pt idx="11">
                  <c:v>-2.8438459916178052</c:v>
                </c:pt>
                <c:pt idx="12">
                  <c:v>-2.8029902656751879</c:v>
                </c:pt>
                <c:pt idx="13">
                  <c:v>-2.7750912229387761</c:v>
                </c:pt>
                <c:pt idx="14">
                  <c:v>-2.7322246036455291</c:v>
                </c:pt>
                <c:pt idx="15">
                  <c:v>-2.6881158812640349</c:v>
                </c:pt>
                <c:pt idx="16">
                  <c:v>-2.6428036794970211</c:v>
                </c:pt>
                <c:pt idx="17">
                  <c:v>-2.6119262029299701</c:v>
                </c:pt>
                <c:pt idx="18">
                  <c:v>-2.5645680723593438</c:v>
                </c:pt>
                <c:pt idx="19">
                  <c:v>-2.5160032188994772</c:v>
                </c:pt>
                <c:pt idx="20">
                  <c:v>-2.466209590292848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8CBB-45FD-9E14-812E199A87D9}"/>
            </c:ext>
          </c:extLst>
        </c:ser>
        <c:ser>
          <c:idx val="1"/>
          <c:order val="1"/>
          <c:tx>
            <c:v>Cuboctahedron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9"/>
            <c:spPr>
              <a:solidFill>
                <a:srgbClr val="C00000"/>
              </a:solidFill>
              <a:ln w="9525">
                <a:noFill/>
              </a:ln>
              <a:effectLst/>
            </c:spPr>
          </c:marker>
          <c:trendline>
            <c:spPr>
              <a:ln w="19050" cap="rnd">
                <a:solidFill>
                  <a:schemeClr val="accent2"/>
                </a:solidFill>
                <a:prstDash val="sysDot"/>
              </a:ln>
              <a:effectLst/>
            </c:spPr>
            <c:trendlineType val="poly"/>
            <c:order val="2"/>
            <c:dispRSqr val="0"/>
            <c:dispEq val="0"/>
          </c:trendline>
          <c:errBars>
            <c:errDir val="y"/>
            <c:errBarType val="both"/>
            <c:errValType val="cust"/>
            <c:noEndCap val="0"/>
            <c:plus>
              <c:numRef>
                <c:f>[3]Sheet1!$T$45:$T$65</c:f>
                <c:numCache>
                  <c:formatCode>General</c:formatCode>
                  <c:ptCount val="21"/>
                  <c:pt idx="0">
                    <c:v>4.4408920985006262E-16</c:v>
                  </c:pt>
                  <c:pt idx="1">
                    <c:v>1.212822222201895E-3</c:v>
                  </c:pt>
                  <c:pt idx="2">
                    <c:v>1.9084492941207629E-3</c:v>
                  </c:pt>
                  <c:pt idx="3">
                    <c:v>2.4044499593018592E-3</c:v>
                  </c:pt>
                  <c:pt idx="4">
                    <c:v>2.78310870787697E-3</c:v>
                  </c:pt>
                  <c:pt idx="5">
                    <c:v>2.9916160563844638E-3</c:v>
                  </c:pt>
                  <c:pt idx="6">
                    <c:v>3.256820716037574E-3</c:v>
                  </c:pt>
                  <c:pt idx="7">
                    <c:v>3.4693480611821619E-3</c:v>
                  </c:pt>
                  <c:pt idx="8">
                    <c:v>3.626662003742189E-3</c:v>
                  </c:pt>
                  <c:pt idx="9">
                    <c:v>3.7021237735229378E-3</c:v>
                  </c:pt>
                  <c:pt idx="10">
                    <c:v>3.7837840715329971E-3</c:v>
                  </c:pt>
                  <c:pt idx="11">
                    <c:v>3.7928776121552051E-3</c:v>
                  </c:pt>
                  <c:pt idx="12">
                    <c:v>3.7677888580914462E-3</c:v>
                  </c:pt>
                  <c:pt idx="13">
                    <c:v>3.7247115340309171E-3</c:v>
                  </c:pt>
                  <c:pt idx="14">
                    <c:v>3.6087421519583099E-3</c:v>
                  </c:pt>
                  <c:pt idx="15">
                    <c:v>3.4129915795881858E-3</c:v>
                  </c:pt>
                  <c:pt idx="16">
                    <c:v>3.1545391966935669E-3</c:v>
                  </c:pt>
                  <c:pt idx="17">
                    <c:v>2.9218578905144139E-3</c:v>
                  </c:pt>
                  <c:pt idx="18">
                    <c:v>2.4692544792813951E-3</c:v>
                  </c:pt>
                  <c:pt idx="19">
                    <c:v>1.8056498358900929E-3</c:v>
                  </c:pt>
                  <c:pt idx="20">
                    <c:v>8.8817841970012523E-16</c:v>
                  </c:pt>
                </c:numCache>
              </c:numRef>
            </c:plus>
            <c:minus>
              <c:numRef>
                <c:f>[3]Sheet1!$T$45:$T$65</c:f>
                <c:numCache>
                  <c:formatCode>General</c:formatCode>
                  <c:ptCount val="21"/>
                  <c:pt idx="0">
                    <c:v>4.4408920985006262E-16</c:v>
                  </c:pt>
                  <c:pt idx="1">
                    <c:v>1.212822222201895E-3</c:v>
                  </c:pt>
                  <c:pt idx="2">
                    <c:v>1.9084492941207629E-3</c:v>
                  </c:pt>
                  <c:pt idx="3">
                    <c:v>2.4044499593018592E-3</c:v>
                  </c:pt>
                  <c:pt idx="4">
                    <c:v>2.78310870787697E-3</c:v>
                  </c:pt>
                  <c:pt idx="5">
                    <c:v>2.9916160563844638E-3</c:v>
                  </c:pt>
                  <c:pt idx="6">
                    <c:v>3.256820716037574E-3</c:v>
                  </c:pt>
                  <c:pt idx="7">
                    <c:v>3.4693480611821619E-3</c:v>
                  </c:pt>
                  <c:pt idx="8">
                    <c:v>3.626662003742189E-3</c:v>
                  </c:pt>
                  <c:pt idx="9">
                    <c:v>3.7021237735229378E-3</c:v>
                  </c:pt>
                  <c:pt idx="10">
                    <c:v>3.7837840715329971E-3</c:v>
                  </c:pt>
                  <c:pt idx="11">
                    <c:v>3.7928776121552051E-3</c:v>
                  </c:pt>
                  <c:pt idx="12">
                    <c:v>3.7677888580914462E-3</c:v>
                  </c:pt>
                  <c:pt idx="13">
                    <c:v>3.7247115340309171E-3</c:v>
                  </c:pt>
                  <c:pt idx="14">
                    <c:v>3.6087421519583099E-3</c:v>
                  </c:pt>
                  <c:pt idx="15">
                    <c:v>3.4129915795881858E-3</c:v>
                  </c:pt>
                  <c:pt idx="16">
                    <c:v>3.1545391966935669E-3</c:v>
                  </c:pt>
                  <c:pt idx="17">
                    <c:v>2.9218578905144139E-3</c:v>
                  </c:pt>
                  <c:pt idx="18">
                    <c:v>2.4692544792813951E-3</c:v>
                  </c:pt>
                  <c:pt idx="19">
                    <c:v>1.8056498358900929E-3</c:v>
                  </c:pt>
                  <c:pt idx="20">
                    <c:v>8.8817841970012523E-16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xVal>
            <c:numRef>
              <c:f>[3]Sheet1!$M$45:$M$65</c:f>
              <c:numCache>
                <c:formatCode>General</c:formatCode>
                <c:ptCount val="2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</c:numCache>
            </c:numRef>
          </c:xVal>
          <c:yVal>
            <c:numRef>
              <c:f>[3]Sheet1!$Q$45:$Q$65</c:f>
              <c:numCache>
                <c:formatCode>General</c:formatCode>
                <c:ptCount val="21"/>
                <c:pt idx="0">
                  <c:v>-3.0462854278042641</c:v>
                </c:pt>
                <c:pt idx="1">
                  <c:v>-3.028150523599237</c:v>
                </c:pt>
                <c:pt idx="2">
                  <c:v>-2.9999853667696188</c:v>
                </c:pt>
                <c:pt idx="3">
                  <c:v>-2.9706380920354571</c:v>
                </c:pt>
                <c:pt idx="4">
                  <c:v>-2.9401384300284512</c:v>
                </c:pt>
                <c:pt idx="5">
                  <c:v>-2.91915552400978</c:v>
                </c:pt>
                <c:pt idx="6">
                  <c:v>-2.8867132833058791</c:v>
                </c:pt>
                <c:pt idx="7">
                  <c:v>-2.8530883228208341</c:v>
                </c:pt>
                <c:pt idx="8">
                  <c:v>-2.8183025394888812</c:v>
                </c:pt>
                <c:pt idx="9">
                  <c:v>-2.794467762632932</c:v>
                </c:pt>
                <c:pt idx="10">
                  <c:v>-2.7577344553423209</c:v>
                </c:pt>
                <c:pt idx="11">
                  <c:v>-2.7198445565477392</c:v>
                </c:pt>
                <c:pt idx="12">
                  <c:v>-2.6807735384159979</c:v>
                </c:pt>
                <c:pt idx="13">
                  <c:v>-2.6540915704187311</c:v>
                </c:pt>
                <c:pt idx="14">
                  <c:v>-2.6130754495737438</c:v>
                </c:pt>
                <c:pt idx="15">
                  <c:v>-2.570905450923572</c:v>
                </c:pt>
                <c:pt idx="16">
                  <c:v>-2.527575356016496</c:v>
                </c:pt>
                <c:pt idx="17">
                  <c:v>-2.49802973289041</c:v>
                </c:pt>
                <c:pt idx="18">
                  <c:v>-2.4527424431395439</c:v>
                </c:pt>
                <c:pt idx="19">
                  <c:v>-2.406293955538342</c:v>
                </c:pt>
                <c:pt idx="20">
                  <c:v>-2.3586724441004239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8CBB-45FD-9E14-812E199A87D9}"/>
            </c:ext>
          </c:extLst>
        </c:ser>
        <c:ser>
          <c:idx val="2"/>
          <c:order val="2"/>
          <c:tx>
            <c:v>stdv icosa up</c:v>
          </c:tx>
          <c:spPr>
            <a:ln w="25400" cap="rnd">
              <a:noFill/>
              <a:round/>
            </a:ln>
            <a:effectLst/>
          </c:spPr>
          <c:marker>
            <c:symbol val="dot"/>
            <c:size val="2"/>
            <c:spPr>
              <a:noFill/>
              <a:ln w="9525">
                <a:solidFill>
                  <a:schemeClr val="accent3"/>
                </a:solidFill>
              </a:ln>
              <a:effectLst/>
            </c:spPr>
          </c:marker>
          <c:dPt>
            <c:idx val="1"/>
            <c:marker>
              <c:symbol val="dot"/>
              <c:size val="3"/>
              <c:spPr>
                <a:noFill/>
                <a:ln w="9525">
                  <a:solidFill>
                    <a:schemeClr val="accent3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4-8CBB-45FD-9E14-812E199A87D9}"/>
              </c:ext>
            </c:extLst>
          </c:dPt>
          <c:xVal>
            <c:numRef>
              <c:f>'[3]Ag-Au'!$Q$7:$Q$27</c:f>
              <c:numCache>
                <c:formatCode>General</c:formatCode>
                <c:ptCount val="2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</c:numCache>
            </c:numRef>
          </c:xVal>
          <c:yVal>
            <c:numRef>
              <c:f>'[3]Ag-Au'!$Z$7:$Z$27</c:f>
              <c:numCache>
                <c:formatCode>General</c:formatCode>
                <c:ptCount val="21"/>
                <c:pt idx="0">
                  <c:v>-3.1851723861070411</c:v>
                </c:pt>
                <c:pt idx="1">
                  <c:v>-3.1654331268801643</c:v>
                </c:pt>
                <c:pt idx="2">
                  <c:v>-3.1353905587196209</c:v>
                </c:pt>
                <c:pt idx="3">
                  <c:v>-3.1042309931135312</c:v>
                </c:pt>
                <c:pt idx="4">
                  <c:v>-3.0719278640484533</c:v>
                </c:pt>
                <c:pt idx="5">
                  <c:v>-3.0497583919249567</c:v>
                </c:pt>
                <c:pt idx="6">
                  <c:v>-3.0155250073289506</c:v>
                </c:pt>
                <c:pt idx="7">
                  <c:v>-2.9801405870437345</c:v>
                </c:pt>
                <c:pt idx="8">
                  <c:v>-2.9435628555031998</c:v>
                </c:pt>
                <c:pt idx="9">
                  <c:v>-2.9185488478938133</c:v>
                </c:pt>
                <c:pt idx="10">
                  <c:v>-2.8800436858098135</c:v>
                </c:pt>
                <c:pt idx="11">
                  <c:v>-2.8403711919753336</c:v>
                </c:pt>
                <c:pt idx="12">
                  <c:v>-2.799532456604148</c:v>
                </c:pt>
                <c:pt idx="13">
                  <c:v>-2.7716762957076897</c:v>
                </c:pt>
                <c:pt idx="14">
                  <c:v>-2.7289352685354484</c:v>
                </c:pt>
                <c:pt idx="15">
                  <c:v>-2.685005538979178</c:v>
                </c:pt>
                <c:pt idx="16">
                  <c:v>-2.6399672884091618</c:v>
                </c:pt>
                <c:pt idx="17">
                  <c:v>-2.60931695154816</c:v>
                </c:pt>
                <c:pt idx="18">
                  <c:v>-2.5623945890003959</c:v>
                </c:pt>
                <c:pt idx="19">
                  <c:v>-2.5144478159502115</c:v>
                </c:pt>
                <c:pt idx="20">
                  <c:v>-2.4662095902928467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5-8CBB-45FD-9E14-812E199A87D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86898912"/>
        <c:axId val="86896288"/>
      </c:scatterChart>
      <c:valAx>
        <c:axId val="86898912"/>
        <c:scaling>
          <c:orientation val="minMax"/>
          <c:max val="100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800" b="1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800" b="1" i="0" baseline="0">
                    <a:solidFill>
                      <a:sysClr val="windowText" lastClr="000000"/>
                    </a:solidFill>
                    <a:effectLst/>
                  </a:rPr>
                  <a:t>Ag Composition (%)</a:t>
                </a:r>
                <a:endParaRPr lang="en-US" sz="1800" b="1">
                  <a:solidFill>
                    <a:sysClr val="windowText" lastClr="000000"/>
                  </a:solidFill>
                  <a:effectLst/>
                </a:endParaRPr>
              </a:p>
            </c:rich>
          </c:tx>
          <c:layout>
            <c:manualLayout>
              <c:xMode val="edge"/>
              <c:yMode val="edge"/>
              <c:x val="0.3756860795773343"/>
              <c:y val="0.9125044515608117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800" b="1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in"/>
        <c:minorTickMark val="none"/>
        <c:tickLblPos val="low"/>
        <c:spPr>
          <a:noFill/>
          <a:ln w="1905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6896288"/>
        <c:crossesAt val="-3.4"/>
        <c:crossBetween val="midCat"/>
        <c:majorUnit val="10"/>
      </c:valAx>
      <c:valAx>
        <c:axId val="86896288"/>
        <c:scaling>
          <c:orientation val="minMax"/>
          <c:max val="-2.2999999999999998"/>
          <c:min val="-3.4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800" b="1" i="0" baseline="0" dirty="0">
                    <a:solidFill>
                      <a:sysClr val="windowText" lastClr="000000"/>
                    </a:solidFill>
                    <a:effectLst/>
                  </a:rPr>
                  <a:t>Average CE (eV/atom)</a:t>
                </a:r>
                <a:endParaRPr lang="en-US" sz="1800" b="1" dirty="0">
                  <a:solidFill>
                    <a:sysClr val="windowText" lastClr="000000"/>
                  </a:solidFill>
                  <a:effectLst/>
                </a:endParaRPr>
              </a:p>
            </c:rich>
          </c:tx>
          <c:layout>
            <c:manualLayout>
              <c:xMode val="edge"/>
              <c:yMode val="edge"/>
              <c:x val="1.2973125812352623E-2"/>
              <c:y val="0.23017676507348353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in"/>
        <c:minorTickMark val="none"/>
        <c:tickLblPos val="nextTo"/>
        <c:spPr>
          <a:noFill/>
          <a:ln w="1905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6898912"/>
        <c:crossesAt val="0"/>
        <c:crossBetween val="midCat"/>
      </c:valAx>
      <c:spPr>
        <a:noFill/>
        <a:ln w="19050">
          <a:solidFill>
            <a:schemeClr val="tx1"/>
          </a:solidFill>
        </a:ln>
        <a:effectLst/>
      </c:spPr>
    </c:plotArea>
    <c:legend>
      <c:legendPos val="r"/>
      <c:legendEntry>
        <c:idx val="2"/>
        <c:delete val="1"/>
      </c:legendEntry>
      <c:legendEntry>
        <c:idx val="3"/>
        <c:delete val="1"/>
      </c:legendEntry>
      <c:legendEntry>
        <c:idx val="4"/>
        <c:delete val="1"/>
      </c:legendEntry>
      <c:layout>
        <c:manualLayout>
          <c:xMode val="edge"/>
          <c:yMode val="edge"/>
          <c:x val="0.53386197030666693"/>
          <c:y val="0.65909323150490484"/>
          <c:w val="0.36684385131639713"/>
          <c:h val="0.1760597473251326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000" b="1" i="0" baseline="0">
                <a:solidFill>
                  <a:sysClr val="windowText" lastClr="000000"/>
                </a:solidFill>
                <a:effectLst/>
              </a:rPr>
              <a:t>147-atom AgAu NP</a:t>
            </a:r>
            <a:endParaRPr lang="en-US" sz="2000" b="1">
              <a:solidFill>
                <a:sysClr val="windowText" lastClr="000000"/>
              </a:solidFill>
              <a:effectLst/>
            </a:endParaRPr>
          </a:p>
        </c:rich>
      </c:tx>
      <c:layout>
        <c:manualLayout>
          <c:xMode val="edge"/>
          <c:yMode val="edge"/>
          <c:x val="0.35601790346802803"/>
          <c:y val="5.093034161990226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8576370849961471"/>
          <c:y val="3.261645463650905E-2"/>
          <c:w val="0.76504179859039367"/>
          <c:h val="0.81789498221397627"/>
        </c:manualLayout>
      </c:layout>
      <c:scatterChart>
        <c:scatterStyle val="lineMarker"/>
        <c:varyColors val="0"/>
        <c:ser>
          <c:idx val="0"/>
          <c:order val="0"/>
          <c:tx>
            <c:v>Icosahedron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8"/>
            <c:spPr>
              <a:solidFill>
                <a:schemeClr val="accent1"/>
              </a:solidFill>
              <a:ln w="9525">
                <a:noFill/>
              </a:ln>
              <a:effectLst/>
            </c:spPr>
          </c:marker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poly"/>
            <c:order val="2"/>
            <c:dispRSqr val="0"/>
            <c:dispEq val="0"/>
          </c:trendline>
          <c:errBars>
            <c:errDir val="y"/>
            <c:errBarType val="both"/>
            <c:errValType val="cust"/>
            <c:noEndCap val="0"/>
            <c:plus>
              <c:numRef>
                <c:f>[1]Sheet1!$I$24:$I$44</c:f>
                <c:numCache>
                  <c:formatCode>General</c:formatCode>
                  <c:ptCount val="21"/>
                  <c:pt idx="0">
                    <c:v>1.332267629550188E-15</c:v>
                  </c:pt>
                  <c:pt idx="1">
                    <c:v>3.922685959204625E-3</c:v>
                  </c:pt>
                  <c:pt idx="2">
                    <c:v>5.5624091631356646E-3</c:v>
                  </c:pt>
                  <c:pt idx="3">
                    <c:v>7.708368630941609E-3</c:v>
                  </c:pt>
                  <c:pt idx="4">
                    <c:v>8.3214303474912071E-3</c:v>
                  </c:pt>
                  <c:pt idx="5">
                    <c:v>8.447212176338096E-3</c:v>
                  </c:pt>
                  <c:pt idx="6">
                    <c:v>1.138059709549037E-2</c:v>
                  </c:pt>
                  <c:pt idx="7">
                    <c:v>1.1049741910121719E-2</c:v>
                  </c:pt>
                  <c:pt idx="8">
                    <c:v>1.123520144927233E-2</c:v>
                  </c:pt>
                  <c:pt idx="9">
                    <c:v>1.095245628764399E-2</c:v>
                  </c:pt>
                  <c:pt idx="10">
                    <c:v>1.2200738360078549E-2</c:v>
                  </c:pt>
                  <c:pt idx="11">
                    <c:v>1.154628763854236E-2</c:v>
                  </c:pt>
                  <c:pt idx="12">
                    <c:v>1.2173291978915391E-2</c:v>
                  </c:pt>
                  <c:pt idx="13">
                    <c:v>1.061735561522275E-2</c:v>
                  </c:pt>
                  <c:pt idx="14">
                    <c:v>1.071503394107279E-2</c:v>
                  </c:pt>
                  <c:pt idx="15">
                    <c:v>1.170122082739582E-2</c:v>
                  </c:pt>
                  <c:pt idx="16">
                    <c:v>9.71945773912424E-3</c:v>
                  </c:pt>
                  <c:pt idx="17">
                    <c:v>9.4907654372940655E-3</c:v>
                  </c:pt>
                  <c:pt idx="18">
                    <c:v>7.7318929563791649E-3</c:v>
                  </c:pt>
                  <c:pt idx="19">
                    <c:v>5.740257450151034E-3</c:v>
                  </c:pt>
                  <c:pt idx="20">
                    <c:v>4.4408920985006262E-16</c:v>
                  </c:pt>
                </c:numCache>
              </c:numRef>
            </c:plus>
            <c:minus>
              <c:numRef>
                <c:f>[1]Sheet1!$I$24:$I$44</c:f>
                <c:numCache>
                  <c:formatCode>General</c:formatCode>
                  <c:ptCount val="21"/>
                  <c:pt idx="0">
                    <c:v>1.332267629550188E-15</c:v>
                  </c:pt>
                  <c:pt idx="1">
                    <c:v>3.922685959204625E-3</c:v>
                  </c:pt>
                  <c:pt idx="2">
                    <c:v>5.5624091631356646E-3</c:v>
                  </c:pt>
                  <c:pt idx="3">
                    <c:v>7.708368630941609E-3</c:v>
                  </c:pt>
                  <c:pt idx="4">
                    <c:v>8.3214303474912071E-3</c:v>
                  </c:pt>
                  <c:pt idx="5">
                    <c:v>8.447212176338096E-3</c:v>
                  </c:pt>
                  <c:pt idx="6">
                    <c:v>1.138059709549037E-2</c:v>
                  </c:pt>
                  <c:pt idx="7">
                    <c:v>1.1049741910121719E-2</c:v>
                  </c:pt>
                  <c:pt idx="8">
                    <c:v>1.123520144927233E-2</c:v>
                  </c:pt>
                  <c:pt idx="9">
                    <c:v>1.095245628764399E-2</c:v>
                  </c:pt>
                  <c:pt idx="10">
                    <c:v>1.2200738360078549E-2</c:v>
                  </c:pt>
                  <c:pt idx="11">
                    <c:v>1.154628763854236E-2</c:v>
                  </c:pt>
                  <c:pt idx="12">
                    <c:v>1.2173291978915391E-2</c:v>
                  </c:pt>
                  <c:pt idx="13">
                    <c:v>1.061735561522275E-2</c:v>
                  </c:pt>
                  <c:pt idx="14">
                    <c:v>1.071503394107279E-2</c:v>
                  </c:pt>
                  <c:pt idx="15">
                    <c:v>1.170122082739582E-2</c:v>
                  </c:pt>
                  <c:pt idx="16">
                    <c:v>9.71945773912424E-3</c:v>
                  </c:pt>
                  <c:pt idx="17">
                    <c:v>9.4907654372940655E-3</c:v>
                  </c:pt>
                  <c:pt idx="18">
                    <c:v>7.7318929563791649E-3</c:v>
                  </c:pt>
                  <c:pt idx="19">
                    <c:v>5.740257450151034E-3</c:v>
                  </c:pt>
                  <c:pt idx="20">
                    <c:v>4.4408920985006262E-16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xVal>
            <c:numRef>
              <c:f>Sheet1!$B$45:$B$65</c:f>
              <c:numCache>
                <c:formatCode>General</c:formatCode>
                <c:ptCount val="2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</c:numCache>
            </c:numRef>
          </c:xVal>
          <c:yVal>
            <c:numRef>
              <c:f>Sheet1!$F$45:$F$65</c:f>
              <c:numCache>
                <c:formatCode>General</c:formatCode>
                <c:ptCount val="21"/>
                <c:pt idx="0">
                  <c:v>-3.3640896340429149</c:v>
                </c:pt>
                <c:pt idx="1">
                  <c:v>-3.3376628110331219</c:v>
                </c:pt>
                <c:pt idx="2">
                  <c:v>-3.3101802943939371</c:v>
                </c:pt>
                <c:pt idx="3">
                  <c:v>-3.277730180037203</c:v>
                </c:pt>
                <c:pt idx="4">
                  <c:v>-3.2482728273878489</c:v>
                </c:pt>
                <c:pt idx="5">
                  <c:v>-3.2178076682465662</c:v>
                </c:pt>
                <c:pt idx="6">
                  <c:v>-3.1817363761125619</c:v>
                </c:pt>
                <c:pt idx="7">
                  <c:v>-3.1492253674568449</c:v>
                </c:pt>
                <c:pt idx="8">
                  <c:v>-3.1156642326763082</c:v>
                </c:pt>
                <c:pt idx="9">
                  <c:v>-3.075937223730429</c:v>
                </c:pt>
                <c:pt idx="10">
                  <c:v>-3.0405769582445359</c:v>
                </c:pt>
                <c:pt idx="11">
                  <c:v>-3.0039147263599788</c:v>
                </c:pt>
                <c:pt idx="12">
                  <c:v>-2.9611006639562278</c:v>
                </c:pt>
                <c:pt idx="13">
                  <c:v>-2.922157738424255</c:v>
                </c:pt>
                <c:pt idx="14">
                  <c:v>-2.8827172006860051</c:v>
                </c:pt>
                <c:pt idx="15">
                  <c:v>-2.836379309230149</c:v>
                </c:pt>
                <c:pt idx="16">
                  <c:v>-2.79441723171895</c:v>
                </c:pt>
                <c:pt idx="17">
                  <c:v>-2.7517461486386949</c:v>
                </c:pt>
                <c:pt idx="18">
                  <c:v>-2.7018366268279488</c:v>
                </c:pt>
                <c:pt idx="19">
                  <c:v>-2.6571150183756029</c:v>
                </c:pt>
                <c:pt idx="20">
                  <c:v>-2.6047413176972212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7EA1-446B-80A4-D935CB6AC06A}"/>
            </c:ext>
          </c:extLst>
        </c:ser>
        <c:ser>
          <c:idx val="1"/>
          <c:order val="1"/>
          <c:tx>
            <c:v>Cuboctahedron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8"/>
            <c:spPr>
              <a:solidFill>
                <a:srgbClr val="C00000"/>
              </a:solidFill>
              <a:ln w="9525">
                <a:noFill/>
              </a:ln>
              <a:effectLst/>
            </c:spPr>
          </c:marker>
          <c:trendline>
            <c:spPr>
              <a:ln w="19050" cap="rnd">
                <a:solidFill>
                  <a:schemeClr val="accent2"/>
                </a:solidFill>
                <a:prstDash val="sysDot"/>
              </a:ln>
              <a:effectLst/>
            </c:spPr>
            <c:trendlineType val="poly"/>
            <c:order val="2"/>
            <c:dispRSqr val="0"/>
            <c:dispEq val="0"/>
          </c:trendline>
          <c:errBars>
            <c:errDir val="y"/>
            <c:errBarType val="both"/>
            <c:errValType val="cust"/>
            <c:noEndCap val="0"/>
            <c:plus>
              <c:numRef>
                <c:f>[1]Sheet1!$T$24:$T$44</c:f>
                <c:numCache>
                  <c:formatCode>General</c:formatCode>
                  <c:ptCount val="21"/>
                  <c:pt idx="0">
                    <c:v>1.332267629550188E-15</c:v>
                  </c:pt>
                  <c:pt idx="1">
                    <c:v>5.7334562592012651E-3</c:v>
                  </c:pt>
                  <c:pt idx="2">
                    <c:v>9.8475039187011816E-3</c:v>
                  </c:pt>
                  <c:pt idx="3">
                    <c:v>1.021172814218624E-2</c:v>
                  </c:pt>
                  <c:pt idx="4">
                    <c:v>1.2248576815572711E-2</c:v>
                  </c:pt>
                  <c:pt idx="5">
                    <c:v>1.214923712089112E-2</c:v>
                  </c:pt>
                  <c:pt idx="6">
                    <c:v>1.325480805870943E-2</c:v>
                  </c:pt>
                  <c:pt idx="7">
                    <c:v>1.4635871361119421E-2</c:v>
                  </c:pt>
                  <c:pt idx="8">
                    <c:v>1.645006250993929E-2</c:v>
                  </c:pt>
                  <c:pt idx="9">
                    <c:v>1.6927288601800851E-2</c:v>
                  </c:pt>
                  <c:pt idx="10">
                    <c:v>1.7576511066733809E-2</c:v>
                  </c:pt>
                  <c:pt idx="11">
                    <c:v>1.617857441671464E-2</c:v>
                  </c:pt>
                  <c:pt idx="12">
                    <c:v>1.7326959422308542E-2</c:v>
                  </c:pt>
                  <c:pt idx="13">
                    <c:v>1.679438106937943E-2</c:v>
                  </c:pt>
                  <c:pt idx="14">
                    <c:v>1.42681982455238E-2</c:v>
                  </c:pt>
                  <c:pt idx="15">
                    <c:v>1.44010190104312E-2</c:v>
                  </c:pt>
                  <c:pt idx="16">
                    <c:v>1.676752461039854E-2</c:v>
                  </c:pt>
                  <c:pt idx="17">
                    <c:v>1.389818867076089E-2</c:v>
                  </c:pt>
                  <c:pt idx="18">
                    <c:v>1.153663429609659E-2</c:v>
                  </c:pt>
                  <c:pt idx="19">
                    <c:v>8.0545707896527499E-3</c:v>
                  </c:pt>
                  <c:pt idx="20">
                    <c:v>1.332267629550188E-15</c:v>
                  </c:pt>
                </c:numCache>
              </c:numRef>
            </c:plus>
            <c:minus>
              <c:numRef>
                <c:f>[1]Sheet1!$T$24:$T$44</c:f>
                <c:numCache>
                  <c:formatCode>General</c:formatCode>
                  <c:ptCount val="21"/>
                  <c:pt idx="0">
                    <c:v>1.332267629550188E-15</c:v>
                  </c:pt>
                  <c:pt idx="1">
                    <c:v>5.7334562592012651E-3</c:v>
                  </c:pt>
                  <c:pt idx="2">
                    <c:v>9.8475039187011816E-3</c:v>
                  </c:pt>
                  <c:pt idx="3">
                    <c:v>1.021172814218624E-2</c:v>
                  </c:pt>
                  <c:pt idx="4">
                    <c:v>1.2248576815572711E-2</c:v>
                  </c:pt>
                  <c:pt idx="5">
                    <c:v>1.214923712089112E-2</c:v>
                  </c:pt>
                  <c:pt idx="6">
                    <c:v>1.325480805870943E-2</c:v>
                  </c:pt>
                  <c:pt idx="7">
                    <c:v>1.4635871361119421E-2</c:v>
                  </c:pt>
                  <c:pt idx="8">
                    <c:v>1.645006250993929E-2</c:v>
                  </c:pt>
                  <c:pt idx="9">
                    <c:v>1.6927288601800851E-2</c:v>
                  </c:pt>
                  <c:pt idx="10">
                    <c:v>1.7576511066733809E-2</c:v>
                  </c:pt>
                  <c:pt idx="11">
                    <c:v>1.617857441671464E-2</c:v>
                  </c:pt>
                  <c:pt idx="12">
                    <c:v>1.7326959422308542E-2</c:v>
                  </c:pt>
                  <c:pt idx="13">
                    <c:v>1.679438106937943E-2</c:v>
                  </c:pt>
                  <c:pt idx="14">
                    <c:v>1.42681982455238E-2</c:v>
                  </c:pt>
                  <c:pt idx="15">
                    <c:v>1.44010190104312E-2</c:v>
                  </c:pt>
                  <c:pt idx="16">
                    <c:v>1.676752461039854E-2</c:v>
                  </c:pt>
                  <c:pt idx="17">
                    <c:v>1.389818867076089E-2</c:v>
                  </c:pt>
                  <c:pt idx="18">
                    <c:v>1.153663429609659E-2</c:v>
                  </c:pt>
                  <c:pt idx="19">
                    <c:v>8.0545707896527499E-3</c:v>
                  </c:pt>
                  <c:pt idx="20">
                    <c:v>1.332267629550188E-15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xVal>
            <c:numRef>
              <c:f>Sheet1!$M$45:$M$65</c:f>
              <c:numCache>
                <c:formatCode>General</c:formatCode>
                <c:ptCount val="2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</c:numCache>
            </c:numRef>
          </c:xVal>
          <c:yVal>
            <c:numRef>
              <c:f>Sheet1!$Q$45:$Q$65</c:f>
              <c:numCache>
                <c:formatCode>General</c:formatCode>
                <c:ptCount val="21"/>
                <c:pt idx="0">
                  <c:v>-3.2639179724335552</c:v>
                </c:pt>
                <c:pt idx="1">
                  <c:v>-3.2382529687364552</c:v>
                </c:pt>
                <c:pt idx="2">
                  <c:v>-3.211587406644147</c:v>
                </c:pt>
                <c:pt idx="3">
                  <c:v>-3.180026018526414</c:v>
                </c:pt>
                <c:pt idx="4">
                  <c:v>-3.151458569598848</c:v>
                </c:pt>
                <c:pt idx="5">
                  <c:v>-3.1218287435634799</c:v>
                </c:pt>
                <c:pt idx="6">
                  <c:v>-3.087007546015764</c:v>
                </c:pt>
                <c:pt idx="7">
                  <c:v>-3.0552543007906658</c:v>
                </c:pt>
                <c:pt idx="8">
                  <c:v>-3.022797097380415</c:v>
                </c:pt>
                <c:pt idx="9">
                  <c:v>-2.9844414226679472</c:v>
                </c:pt>
                <c:pt idx="10">
                  <c:v>-2.9498379333346469</c:v>
                </c:pt>
                <c:pt idx="11">
                  <c:v>-2.9145558576267669</c:v>
                </c:pt>
                <c:pt idx="12">
                  <c:v>-2.8726225512054562</c:v>
                </c:pt>
                <c:pt idx="13">
                  <c:v>-2.8353037710924149</c:v>
                </c:pt>
                <c:pt idx="14">
                  <c:v>-2.7967578269564148</c:v>
                </c:pt>
                <c:pt idx="15">
                  <c:v>-2.7517371880679948</c:v>
                </c:pt>
                <c:pt idx="16">
                  <c:v>-2.711302015214144</c:v>
                </c:pt>
                <c:pt idx="17">
                  <c:v>-2.6698619083715971</c:v>
                </c:pt>
                <c:pt idx="18">
                  <c:v>-2.62129699649654</c:v>
                </c:pt>
                <c:pt idx="19">
                  <c:v>-2.5780008525246658</c:v>
                </c:pt>
                <c:pt idx="20">
                  <c:v>-2.5271805823304669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7EA1-446B-80A4-D935CB6AC06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59550456"/>
        <c:axId val="459558984"/>
      </c:scatterChart>
      <c:valAx>
        <c:axId val="459550456"/>
        <c:scaling>
          <c:orientation val="minMax"/>
          <c:max val="100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800" b="1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800" b="1" i="0" baseline="0">
                    <a:solidFill>
                      <a:sysClr val="windowText" lastClr="000000"/>
                    </a:solidFill>
                    <a:effectLst/>
                  </a:rPr>
                  <a:t>Ag Composition (%)</a:t>
                </a:r>
                <a:endParaRPr lang="en-US" sz="1800" b="1">
                  <a:solidFill>
                    <a:sysClr val="windowText" lastClr="000000"/>
                  </a:solidFill>
                  <a:effectLst/>
                </a:endParaRPr>
              </a:p>
            </c:rich>
          </c:tx>
          <c:layout>
            <c:manualLayout>
              <c:xMode val="edge"/>
              <c:yMode val="edge"/>
              <c:x val="0.41911891232149284"/>
              <c:y val="0.92826041864286091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800" b="1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in"/>
        <c:minorTickMark val="none"/>
        <c:tickLblPos val="low"/>
        <c:spPr>
          <a:noFill/>
          <a:ln w="1905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59558984"/>
        <c:crossesAt val="-3.4"/>
        <c:crossBetween val="midCat"/>
        <c:majorUnit val="10"/>
      </c:valAx>
      <c:valAx>
        <c:axId val="459558984"/>
        <c:scaling>
          <c:orientation val="minMax"/>
          <c:max val="-2.2999999999999998"/>
          <c:min val="-3.4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1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800" b="1" i="0" baseline="0" dirty="0">
                    <a:solidFill>
                      <a:sysClr val="windowText" lastClr="000000"/>
                    </a:solidFill>
                    <a:effectLst/>
                  </a:rPr>
                  <a:t>Average CE (eV/atom)</a:t>
                </a:r>
                <a:endParaRPr lang="en-US" sz="1800" b="1" dirty="0">
                  <a:solidFill>
                    <a:sysClr val="windowText" lastClr="000000"/>
                  </a:solidFill>
                  <a:effectLst/>
                </a:endParaRPr>
              </a:p>
            </c:rich>
          </c:tx>
          <c:layout>
            <c:manualLayout>
              <c:xMode val="edge"/>
              <c:yMode val="edge"/>
              <c:x val="2.9030839604299474E-2"/>
              <c:y val="0.2040436387197919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800" b="1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in"/>
        <c:minorTickMark val="none"/>
        <c:tickLblPos val="nextTo"/>
        <c:spPr>
          <a:noFill/>
          <a:ln w="1905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59550456"/>
        <c:crosses val="autoZero"/>
        <c:crossBetween val="midCat"/>
      </c:valAx>
      <c:spPr>
        <a:noFill/>
        <a:ln w="19050">
          <a:solidFill>
            <a:schemeClr val="tx1"/>
          </a:solidFill>
        </a:ln>
        <a:effectLst/>
      </c:spPr>
    </c:plotArea>
    <c:legend>
      <c:legendPos val="r"/>
      <c:legendEntry>
        <c:idx val="2"/>
        <c:delete val="1"/>
      </c:legendEntry>
      <c:legendEntry>
        <c:idx val="3"/>
        <c:delete val="1"/>
      </c:legendEntry>
      <c:layout>
        <c:manualLayout>
          <c:xMode val="edge"/>
          <c:yMode val="edge"/>
          <c:x val="0.54545887707847562"/>
          <c:y val="0.675254646044264"/>
          <c:w val="0.39702408772751313"/>
          <c:h val="0.1558073004574113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0" i="0" u="none" strike="noStrike" kern="1200" spc="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r>
              <a:rPr lang="en-US" sz="2000" b="1" i="0" baseline="0">
                <a:solidFill>
                  <a:sysClr val="windowText" lastClr="000000"/>
                </a:solidFill>
                <a:effectLst/>
              </a:rPr>
              <a:t>55-atom CuAu NP</a:t>
            </a:r>
            <a:endParaRPr lang="en-US" sz="2000" b="1">
              <a:solidFill>
                <a:sysClr val="windowText" lastClr="000000"/>
              </a:solidFill>
              <a:effectLst/>
            </a:endParaRPr>
          </a:p>
        </c:rich>
      </c:tx>
      <c:layout>
        <c:manualLayout>
          <c:xMode val="edge"/>
          <c:yMode val="edge"/>
          <c:x val="0.40269252635024111"/>
          <c:y val="4.988593793778559E-2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0.19220295969431531"/>
          <c:y val="4.2876628573938785E-2"/>
          <c:w val="0.75834508117786736"/>
          <c:h val="0.79330488555744261"/>
        </c:manualLayout>
      </c:layout>
      <c:scatterChart>
        <c:scatterStyle val="lineMarker"/>
        <c:varyColors val="0"/>
        <c:ser>
          <c:idx val="0"/>
          <c:order val="0"/>
          <c:tx>
            <c:v>Icosahedron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8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poly"/>
            <c:order val="2"/>
            <c:dispRSqr val="0"/>
            <c:dispEq val="0"/>
          </c:trendline>
          <c:errBars>
            <c:errDir val="y"/>
            <c:errBarType val="both"/>
            <c:errValType val="cust"/>
            <c:noEndCap val="0"/>
            <c:plus>
              <c:numRef>
                <c:f>[3]Sheet1!$I$24:$I$44</c:f>
                <c:numCache>
                  <c:formatCode>General</c:formatCode>
                  <c:ptCount val="21"/>
                  <c:pt idx="0">
                    <c:v>8.8817841970012523E-16</c:v>
                  </c:pt>
                  <c:pt idx="1">
                    <c:v>7.880751702370993E-3</c:v>
                  </c:pt>
                  <c:pt idx="2">
                    <c:v>1.243163735355779E-2</c:v>
                  </c:pt>
                  <c:pt idx="3">
                    <c:v>1.5698967071107999E-2</c:v>
                  </c:pt>
                  <c:pt idx="4">
                    <c:v>1.8226204141043648E-2</c:v>
                  </c:pt>
                  <c:pt idx="5">
                    <c:v>1.9694174830832429E-2</c:v>
                  </c:pt>
                  <c:pt idx="6">
                    <c:v>2.1505990011344522E-2</c:v>
                  </c:pt>
                  <c:pt idx="7">
                    <c:v>2.3025477126580669E-2</c:v>
                  </c:pt>
                  <c:pt idx="8">
                    <c:v>2.4208220888783001E-2</c:v>
                  </c:pt>
                  <c:pt idx="9">
                    <c:v>2.4805945717521861E-2</c:v>
                  </c:pt>
                  <c:pt idx="10">
                    <c:v>2.5464738597076021E-2</c:v>
                  </c:pt>
                  <c:pt idx="11">
                    <c:v>2.575282666584244E-2</c:v>
                  </c:pt>
                  <c:pt idx="12">
                    <c:v>2.5766430703912348E-2</c:v>
                  </c:pt>
                  <c:pt idx="13">
                    <c:v>2.5625950786001449E-2</c:v>
                  </c:pt>
                  <c:pt idx="14">
                    <c:v>2.4963280122768459E-2</c:v>
                  </c:pt>
                  <c:pt idx="15">
                    <c:v>2.390896839146902E-2</c:v>
                  </c:pt>
                  <c:pt idx="16">
                    <c:v>2.2210773850243899E-2</c:v>
                  </c:pt>
                  <c:pt idx="17">
                    <c:v>2.074832552713116E-2</c:v>
                  </c:pt>
                  <c:pt idx="18">
                    <c:v>1.77327136320958E-2</c:v>
                  </c:pt>
                  <c:pt idx="19">
                    <c:v>1.3077869244760079E-2</c:v>
                  </c:pt>
                  <c:pt idx="20">
                    <c:v>8.8817841970012523E-16</c:v>
                  </c:pt>
                </c:numCache>
              </c:numRef>
            </c:plus>
            <c:minus>
              <c:numRef>
                <c:f>[3]Sheet1!$I$24:$I$44</c:f>
                <c:numCache>
                  <c:formatCode>General</c:formatCode>
                  <c:ptCount val="21"/>
                  <c:pt idx="0">
                    <c:v>8.8817841970012523E-16</c:v>
                  </c:pt>
                  <c:pt idx="1">
                    <c:v>7.880751702370993E-3</c:v>
                  </c:pt>
                  <c:pt idx="2">
                    <c:v>1.243163735355779E-2</c:v>
                  </c:pt>
                  <c:pt idx="3">
                    <c:v>1.5698967071107999E-2</c:v>
                  </c:pt>
                  <c:pt idx="4">
                    <c:v>1.8226204141043648E-2</c:v>
                  </c:pt>
                  <c:pt idx="5">
                    <c:v>1.9694174830832429E-2</c:v>
                  </c:pt>
                  <c:pt idx="6">
                    <c:v>2.1505990011344522E-2</c:v>
                  </c:pt>
                  <c:pt idx="7">
                    <c:v>2.3025477126580669E-2</c:v>
                  </c:pt>
                  <c:pt idx="8">
                    <c:v>2.4208220888783001E-2</c:v>
                  </c:pt>
                  <c:pt idx="9">
                    <c:v>2.4805945717521861E-2</c:v>
                  </c:pt>
                  <c:pt idx="10">
                    <c:v>2.5464738597076021E-2</c:v>
                  </c:pt>
                  <c:pt idx="11">
                    <c:v>2.575282666584244E-2</c:v>
                  </c:pt>
                  <c:pt idx="12">
                    <c:v>2.5766430703912348E-2</c:v>
                  </c:pt>
                  <c:pt idx="13">
                    <c:v>2.5625950786001449E-2</c:v>
                  </c:pt>
                  <c:pt idx="14">
                    <c:v>2.4963280122768459E-2</c:v>
                  </c:pt>
                  <c:pt idx="15">
                    <c:v>2.390896839146902E-2</c:v>
                  </c:pt>
                  <c:pt idx="16">
                    <c:v>2.2210773850243899E-2</c:v>
                  </c:pt>
                  <c:pt idx="17">
                    <c:v>2.074832552713116E-2</c:v>
                  </c:pt>
                  <c:pt idx="18">
                    <c:v>1.77327136320958E-2</c:v>
                  </c:pt>
                  <c:pt idx="19">
                    <c:v>1.3077869244760079E-2</c:v>
                  </c:pt>
                  <c:pt idx="20">
                    <c:v>8.8817841970012523E-16</c:v>
                  </c:pt>
                </c:numCache>
              </c:numRef>
            </c:minus>
            <c:spPr>
              <a:noFill/>
              <a:ln w="12700" cap="flat" cmpd="sng" algn="ctr">
                <a:solidFill>
                  <a:schemeClr val="tx1"/>
                </a:solidFill>
                <a:round/>
              </a:ln>
              <a:effectLst/>
            </c:spPr>
          </c:errBars>
          <c:xVal>
            <c:numRef>
              <c:f>[3]Sheet1!$D$24:$D$44</c:f>
              <c:numCache>
                <c:formatCode>General</c:formatCode>
                <c:ptCount val="21"/>
                <c:pt idx="0">
                  <c:v>100</c:v>
                </c:pt>
                <c:pt idx="1">
                  <c:v>95</c:v>
                </c:pt>
                <c:pt idx="2">
                  <c:v>90</c:v>
                </c:pt>
                <c:pt idx="3">
                  <c:v>85</c:v>
                </c:pt>
                <c:pt idx="4">
                  <c:v>80</c:v>
                </c:pt>
                <c:pt idx="5">
                  <c:v>75</c:v>
                </c:pt>
                <c:pt idx="6">
                  <c:v>70</c:v>
                </c:pt>
                <c:pt idx="7">
                  <c:v>65</c:v>
                </c:pt>
                <c:pt idx="8">
                  <c:v>60</c:v>
                </c:pt>
                <c:pt idx="9">
                  <c:v>55</c:v>
                </c:pt>
                <c:pt idx="10">
                  <c:v>50</c:v>
                </c:pt>
                <c:pt idx="11">
                  <c:v>45</c:v>
                </c:pt>
                <c:pt idx="12">
                  <c:v>40</c:v>
                </c:pt>
                <c:pt idx="13">
                  <c:v>35</c:v>
                </c:pt>
                <c:pt idx="14">
                  <c:v>30</c:v>
                </c:pt>
                <c:pt idx="15">
                  <c:v>25</c:v>
                </c:pt>
                <c:pt idx="16">
                  <c:v>20</c:v>
                </c:pt>
                <c:pt idx="17">
                  <c:v>15</c:v>
                </c:pt>
                <c:pt idx="18">
                  <c:v>10</c:v>
                </c:pt>
                <c:pt idx="19">
                  <c:v>5</c:v>
                </c:pt>
                <c:pt idx="20">
                  <c:v>0</c:v>
                </c:pt>
              </c:numCache>
            </c:numRef>
          </c:xVal>
          <c:yVal>
            <c:numRef>
              <c:f>[3]Sheet1!$F$24:$F$44</c:f>
              <c:numCache>
                <c:formatCode>General</c:formatCode>
                <c:ptCount val="21"/>
                <c:pt idx="0">
                  <c:v>-2.9176513458041171</c:v>
                </c:pt>
                <c:pt idx="1">
                  <c:v>-2.9403616439273228</c:v>
                </c:pt>
                <c:pt idx="2">
                  <c:v>-2.972570857868289</c:v>
                </c:pt>
                <c:pt idx="3">
                  <c:v>-3.002592987677335</c:v>
                </c:pt>
                <c:pt idx="4">
                  <c:v>-3.0304258632535621</c:v>
                </c:pt>
                <c:pt idx="5">
                  <c:v>-3.0478150282802861</c:v>
                </c:pt>
                <c:pt idx="6">
                  <c:v>-3.0718868167877749</c:v>
                </c:pt>
                <c:pt idx="7">
                  <c:v>-3.0938277259903648</c:v>
                </c:pt>
                <c:pt idx="8">
                  <c:v>-3.1136012717854848</c:v>
                </c:pt>
                <c:pt idx="9">
                  <c:v>-3.12555585557761</c:v>
                </c:pt>
                <c:pt idx="10">
                  <c:v>-3.141548301755102</c:v>
                </c:pt>
                <c:pt idx="11">
                  <c:v>-3.155469436166094</c:v>
                </c:pt>
                <c:pt idx="12">
                  <c:v>-3.1670842703468929</c:v>
                </c:pt>
                <c:pt idx="13">
                  <c:v>-3.1736283278783071</c:v>
                </c:pt>
                <c:pt idx="14">
                  <c:v>-3.1815555117248131</c:v>
                </c:pt>
                <c:pt idx="15">
                  <c:v>-3.1874160405928049</c:v>
                </c:pt>
                <c:pt idx="16">
                  <c:v>-3.1910085012328548</c:v>
                </c:pt>
                <c:pt idx="17">
                  <c:v>-3.1921484991684199</c:v>
                </c:pt>
                <c:pt idx="18">
                  <c:v>-3.192033481887373</c:v>
                </c:pt>
                <c:pt idx="19">
                  <c:v>-3.189715077792644</c:v>
                </c:pt>
                <c:pt idx="20">
                  <c:v>-3.185172386107042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9804-4D6B-ABCD-F155E317B086}"/>
            </c:ext>
          </c:extLst>
        </c:ser>
        <c:ser>
          <c:idx val="1"/>
          <c:order val="1"/>
          <c:tx>
            <c:v>Cuboctahedron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8"/>
            <c:spPr>
              <a:solidFill>
                <a:srgbClr val="C00000"/>
              </a:solidFill>
              <a:ln w="9525">
                <a:noFill/>
              </a:ln>
              <a:effectLst/>
            </c:spPr>
          </c:marker>
          <c:trendline>
            <c:spPr>
              <a:ln w="19050" cap="rnd">
                <a:solidFill>
                  <a:schemeClr val="accent2"/>
                </a:solidFill>
                <a:prstDash val="sysDot"/>
              </a:ln>
              <a:effectLst/>
            </c:spPr>
            <c:trendlineType val="poly"/>
            <c:order val="2"/>
            <c:dispRSqr val="0"/>
            <c:dispEq val="0"/>
          </c:trendline>
          <c:errBars>
            <c:errDir val="y"/>
            <c:errBarType val="both"/>
            <c:errValType val="cust"/>
            <c:noEndCap val="0"/>
            <c:plus>
              <c:numRef>
                <c:f>[3]Sheet1!$T$24:$T$44</c:f>
                <c:numCache>
                  <c:formatCode>General</c:formatCode>
                  <c:ptCount val="21"/>
                  <c:pt idx="0">
                    <c:v>2.2204460492503131E-15</c:v>
                  </c:pt>
                  <c:pt idx="1">
                    <c:v>1.0763894101090009E-2</c:v>
                  </c:pt>
                  <c:pt idx="2">
                    <c:v>1.6891579515604441E-2</c:v>
                  </c:pt>
                  <c:pt idx="3">
                    <c:v>2.1194792098943361E-2</c:v>
                  </c:pt>
                  <c:pt idx="4">
                    <c:v>2.4617594007640211E-2</c:v>
                  </c:pt>
                  <c:pt idx="5">
                    <c:v>2.6489852525077899E-2</c:v>
                  </c:pt>
                  <c:pt idx="6">
                    <c:v>2.884743350356311E-2</c:v>
                  </c:pt>
                  <c:pt idx="7">
                    <c:v>3.0799965818106179E-2</c:v>
                  </c:pt>
                  <c:pt idx="8">
                    <c:v>3.2302838584536232E-2</c:v>
                  </c:pt>
                  <c:pt idx="9">
                    <c:v>3.303887163419101E-2</c:v>
                  </c:pt>
                  <c:pt idx="10">
                    <c:v>3.3871868869497668E-2</c:v>
                  </c:pt>
                  <c:pt idx="11">
                    <c:v>3.4331925856600547E-2</c:v>
                  </c:pt>
                  <c:pt idx="12">
                    <c:v>3.4311391383701817E-2</c:v>
                  </c:pt>
                  <c:pt idx="13">
                    <c:v>3.4035240429470641E-2</c:v>
                  </c:pt>
                  <c:pt idx="14">
                    <c:v>3.3158555060312213E-2</c:v>
                  </c:pt>
                  <c:pt idx="15">
                    <c:v>3.1713334337078132E-2</c:v>
                  </c:pt>
                  <c:pt idx="16">
                    <c:v>2.9577392748976899E-2</c:v>
                  </c:pt>
                  <c:pt idx="17">
                    <c:v>2.7630746895144231E-2</c:v>
                  </c:pt>
                  <c:pt idx="18">
                    <c:v>2.3569857919374E-2</c:v>
                  </c:pt>
                  <c:pt idx="19">
                    <c:v>1.737907436568828E-2</c:v>
                  </c:pt>
                  <c:pt idx="20">
                    <c:v>4.4408920985006262E-16</c:v>
                  </c:pt>
                </c:numCache>
              </c:numRef>
            </c:plus>
            <c:minus>
              <c:numRef>
                <c:f>[3]Sheet1!$T$24:$T$44</c:f>
                <c:numCache>
                  <c:formatCode>General</c:formatCode>
                  <c:ptCount val="21"/>
                  <c:pt idx="0">
                    <c:v>2.2204460492503131E-15</c:v>
                  </c:pt>
                  <c:pt idx="1">
                    <c:v>1.0763894101090009E-2</c:v>
                  </c:pt>
                  <c:pt idx="2">
                    <c:v>1.6891579515604441E-2</c:v>
                  </c:pt>
                  <c:pt idx="3">
                    <c:v>2.1194792098943361E-2</c:v>
                  </c:pt>
                  <c:pt idx="4">
                    <c:v>2.4617594007640211E-2</c:v>
                  </c:pt>
                  <c:pt idx="5">
                    <c:v>2.6489852525077899E-2</c:v>
                  </c:pt>
                  <c:pt idx="6">
                    <c:v>2.884743350356311E-2</c:v>
                  </c:pt>
                  <c:pt idx="7">
                    <c:v>3.0799965818106179E-2</c:v>
                  </c:pt>
                  <c:pt idx="8">
                    <c:v>3.2302838584536232E-2</c:v>
                  </c:pt>
                  <c:pt idx="9">
                    <c:v>3.303887163419101E-2</c:v>
                  </c:pt>
                  <c:pt idx="10">
                    <c:v>3.3871868869497668E-2</c:v>
                  </c:pt>
                  <c:pt idx="11">
                    <c:v>3.4331925856600547E-2</c:v>
                  </c:pt>
                  <c:pt idx="12">
                    <c:v>3.4311391383701817E-2</c:v>
                  </c:pt>
                  <c:pt idx="13">
                    <c:v>3.4035240429470641E-2</c:v>
                  </c:pt>
                  <c:pt idx="14">
                    <c:v>3.3158555060312213E-2</c:v>
                  </c:pt>
                  <c:pt idx="15">
                    <c:v>3.1713334337078132E-2</c:v>
                  </c:pt>
                  <c:pt idx="16">
                    <c:v>2.9577392748976899E-2</c:v>
                  </c:pt>
                  <c:pt idx="17">
                    <c:v>2.7630746895144231E-2</c:v>
                  </c:pt>
                  <c:pt idx="18">
                    <c:v>2.3569857919374E-2</c:v>
                  </c:pt>
                  <c:pt idx="19">
                    <c:v>1.737907436568828E-2</c:v>
                  </c:pt>
                  <c:pt idx="20">
                    <c:v>4.4408920985006262E-16</c:v>
                  </c:pt>
                </c:numCache>
              </c:numRef>
            </c:minus>
            <c:spPr>
              <a:noFill/>
              <a:ln w="12700" cap="flat" cmpd="sng" algn="ctr">
                <a:solidFill>
                  <a:schemeClr val="tx1"/>
                </a:solidFill>
                <a:round/>
              </a:ln>
              <a:effectLst/>
            </c:spPr>
          </c:errBars>
          <c:xVal>
            <c:numRef>
              <c:f>[3]Sheet1!$O$24:$O$44</c:f>
              <c:numCache>
                <c:formatCode>General</c:formatCode>
                <c:ptCount val="21"/>
                <c:pt idx="0">
                  <c:v>100</c:v>
                </c:pt>
                <c:pt idx="1">
                  <c:v>95</c:v>
                </c:pt>
                <c:pt idx="2">
                  <c:v>90</c:v>
                </c:pt>
                <c:pt idx="3">
                  <c:v>85</c:v>
                </c:pt>
                <c:pt idx="4">
                  <c:v>80</c:v>
                </c:pt>
                <c:pt idx="5">
                  <c:v>75</c:v>
                </c:pt>
                <c:pt idx="6">
                  <c:v>70</c:v>
                </c:pt>
                <c:pt idx="7">
                  <c:v>65</c:v>
                </c:pt>
                <c:pt idx="8">
                  <c:v>60</c:v>
                </c:pt>
                <c:pt idx="9">
                  <c:v>55</c:v>
                </c:pt>
                <c:pt idx="10">
                  <c:v>50</c:v>
                </c:pt>
                <c:pt idx="11">
                  <c:v>45</c:v>
                </c:pt>
                <c:pt idx="12">
                  <c:v>40</c:v>
                </c:pt>
                <c:pt idx="13">
                  <c:v>35</c:v>
                </c:pt>
                <c:pt idx="14">
                  <c:v>30</c:v>
                </c:pt>
                <c:pt idx="15">
                  <c:v>25</c:v>
                </c:pt>
                <c:pt idx="16">
                  <c:v>20</c:v>
                </c:pt>
                <c:pt idx="17">
                  <c:v>15</c:v>
                </c:pt>
                <c:pt idx="18">
                  <c:v>10</c:v>
                </c:pt>
                <c:pt idx="19">
                  <c:v>5</c:v>
                </c:pt>
                <c:pt idx="20">
                  <c:v>0</c:v>
                </c:pt>
              </c:numCache>
            </c:numRef>
          </c:xVal>
          <c:yVal>
            <c:numRef>
              <c:f>[3]Sheet1!$Q$24:$Q$44</c:f>
              <c:numCache>
                <c:formatCode>General</c:formatCode>
                <c:ptCount val="21"/>
                <c:pt idx="0">
                  <c:v>-2.7904294338679718</c:v>
                </c:pt>
                <c:pt idx="1">
                  <c:v>-2.8121580337756602</c:v>
                </c:pt>
                <c:pt idx="2">
                  <c:v>-2.8430064311338121</c:v>
                </c:pt>
                <c:pt idx="3">
                  <c:v>-2.8717236822677319</c:v>
                </c:pt>
                <c:pt idx="4">
                  <c:v>-2.8983973775274081</c:v>
                </c:pt>
                <c:pt idx="5">
                  <c:v>-2.9148536413638588</c:v>
                </c:pt>
                <c:pt idx="6">
                  <c:v>-2.937942232873767</c:v>
                </c:pt>
                <c:pt idx="7">
                  <c:v>-2.9589285844665252</c:v>
                </c:pt>
                <c:pt idx="8">
                  <c:v>-2.9778018991526261</c:v>
                </c:pt>
                <c:pt idx="9">
                  <c:v>-2.9891993459566208</c:v>
                </c:pt>
                <c:pt idx="10">
                  <c:v>-3.0046194000761561</c:v>
                </c:pt>
                <c:pt idx="11">
                  <c:v>-3.017879924980492</c:v>
                </c:pt>
                <c:pt idx="12">
                  <c:v>-3.028937180477941</c:v>
                </c:pt>
                <c:pt idx="13">
                  <c:v>-3.035192518441864</c:v>
                </c:pt>
                <c:pt idx="14">
                  <c:v>-3.042818716976281</c:v>
                </c:pt>
                <c:pt idx="15">
                  <c:v>-3.0484609930444582</c:v>
                </c:pt>
                <c:pt idx="16">
                  <c:v>-3.0519126077588541</c:v>
                </c:pt>
                <c:pt idx="17">
                  <c:v>-3.0530103899108298</c:v>
                </c:pt>
                <c:pt idx="18">
                  <c:v>-3.0527895675092549</c:v>
                </c:pt>
                <c:pt idx="19">
                  <c:v>-3.050660241297845</c:v>
                </c:pt>
                <c:pt idx="20">
                  <c:v>-3.0462854278042641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9804-4D6B-ABCD-F155E317B086}"/>
            </c:ext>
          </c:extLst>
        </c:ser>
        <c:ser>
          <c:idx val="2"/>
          <c:order val="2"/>
          <c:tx>
            <c:v>stedv above icosa</c:v>
          </c:tx>
          <c:spPr>
            <a:ln w="25400" cap="rnd">
              <a:noFill/>
              <a:round/>
            </a:ln>
            <a:effectLst/>
          </c:spPr>
          <c:marker>
            <c:symbol val="none"/>
          </c:marker>
          <c:xVal>
            <c:numRef>
              <c:f>'[3]Cu-Au'!$V$26:$V$46</c:f>
              <c:numCache>
                <c:formatCode>General</c:formatCode>
                <c:ptCount val="21"/>
                <c:pt idx="0">
                  <c:v>100</c:v>
                </c:pt>
                <c:pt idx="1">
                  <c:v>95</c:v>
                </c:pt>
                <c:pt idx="2">
                  <c:v>90</c:v>
                </c:pt>
                <c:pt idx="3">
                  <c:v>85</c:v>
                </c:pt>
                <c:pt idx="4">
                  <c:v>80</c:v>
                </c:pt>
                <c:pt idx="5">
                  <c:v>75</c:v>
                </c:pt>
                <c:pt idx="6">
                  <c:v>70</c:v>
                </c:pt>
                <c:pt idx="7">
                  <c:v>65</c:v>
                </c:pt>
                <c:pt idx="8">
                  <c:v>60</c:v>
                </c:pt>
                <c:pt idx="9">
                  <c:v>55</c:v>
                </c:pt>
                <c:pt idx="10">
                  <c:v>50</c:v>
                </c:pt>
                <c:pt idx="11">
                  <c:v>45</c:v>
                </c:pt>
                <c:pt idx="12">
                  <c:v>40</c:v>
                </c:pt>
                <c:pt idx="13">
                  <c:v>35</c:v>
                </c:pt>
                <c:pt idx="14">
                  <c:v>30</c:v>
                </c:pt>
                <c:pt idx="15">
                  <c:v>25</c:v>
                </c:pt>
                <c:pt idx="16">
                  <c:v>20</c:v>
                </c:pt>
                <c:pt idx="17">
                  <c:v>15</c:v>
                </c:pt>
                <c:pt idx="18">
                  <c:v>10</c:v>
                </c:pt>
                <c:pt idx="19">
                  <c:v>5</c:v>
                </c:pt>
                <c:pt idx="20">
                  <c:v>0</c:v>
                </c:pt>
              </c:numCache>
            </c:numRef>
          </c:xVal>
          <c:yVal>
            <c:numRef>
              <c:f>'[3]Cu-Au'!$AA$26:$AA$46</c:f>
              <c:numCache>
                <c:formatCode>General</c:formatCode>
                <c:ptCount val="21"/>
                <c:pt idx="0">
                  <c:v>-2.9176513458041162</c:v>
                </c:pt>
                <c:pt idx="1">
                  <c:v>-2.9324808922249517</c:v>
                </c:pt>
                <c:pt idx="2">
                  <c:v>-2.9601392205147312</c:v>
                </c:pt>
                <c:pt idx="3">
                  <c:v>-2.9868940206062269</c:v>
                </c:pt>
                <c:pt idx="4">
                  <c:v>-3.0121996591125186</c:v>
                </c:pt>
                <c:pt idx="5">
                  <c:v>-3.0281208534494537</c:v>
                </c:pt>
                <c:pt idx="6">
                  <c:v>-3.0503808267764305</c:v>
                </c:pt>
                <c:pt idx="7">
                  <c:v>-3.0708022488637843</c:v>
                </c:pt>
                <c:pt idx="8">
                  <c:v>-3.0893930508967018</c:v>
                </c:pt>
                <c:pt idx="9">
                  <c:v>-3.1007499098600881</c:v>
                </c:pt>
                <c:pt idx="10">
                  <c:v>-3.1160835631580261</c:v>
                </c:pt>
                <c:pt idx="11">
                  <c:v>-3.1297166095002518</c:v>
                </c:pt>
                <c:pt idx="12">
                  <c:v>-3.1413178396429804</c:v>
                </c:pt>
                <c:pt idx="13">
                  <c:v>-3.1480023770923058</c:v>
                </c:pt>
                <c:pt idx="14">
                  <c:v>-3.1565922316020445</c:v>
                </c:pt>
                <c:pt idx="15">
                  <c:v>-3.1635070722013361</c:v>
                </c:pt>
                <c:pt idx="16">
                  <c:v>-3.1687977273826111</c:v>
                </c:pt>
                <c:pt idx="17">
                  <c:v>-3.1714001736412887</c:v>
                </c:pt>
                <c:pt idx="18">
                  <c:v>-3.1743007682552773</c:v>
                </c:pt>
                <c:pt idx="19">
                  <c:v>-3.1766372085478838</c:v>
                </c:pt>
                <c:pt idx="20">
                  <c:v>-3.1851723861070411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9804-4D6B-ABCD-F155E317B086}"/>
            </c:ext>
          </c:extLst>
        </c:ser>
        <c:ser>
          <c:idx val="3"/>
          <c:order val="3"/>
          <c:tx>
            <c:v>stedv below icosa</c:v>
          </c:tx>
          <c:spPr>
            <a:ln w="25400" cap="rnd">
              <a:noFill/>
              <a:round/>
            </a:ln>
            <a:effectLst/>
          </c:spPr>
          <c:marker>
            <c:symbol val="none"/>
          </c:marker>
          <c:xVal>
            <c:numRef>
              <c:f>'[3]Cu-Au'!$V$26:$V$46</c:f>
              <c:numCache>
                <c:formatCode>General</c:formatCode>
                <c:ptCount val="21"/>
                <c:pt idx="0">
                  <c:v>100</c:v>
                </c:pt>
                <c:pt idx="1">
                  <c:v>95</c:v>
                </c:pt>
                <c:pt idx="2">
                  <c:v>90</c:v>
                </c:pt>
                <c:pt idx="3">
                  <c:v>85</c:v>
                </c:pt>
                <c:pt idx="4">
                  <c:v>80</c:v>
                </c:pt>
                <c:pt idx="5">
                  <c:v>75</c:v>
                </c:pt>
                <c:pt idx="6">
                  <c:v>70</c:v>
                </c:pt>
                <c:pt idx="7">
                  <c:v>65</c:v>
                </c:pt>
                <c:pt idx="8">
                  <c:v>60</c:v>
                </c:pt>
                <c:pt idx="9">
                  <c:v>55</c:v>
                </c:pt>
                <c:pt idx="10">
                  <c:v>50</c:v>
                </c:pt>
                <c:pt idx="11">
                  <c:v>45</c:v>
                </c:pt>
                <c:pt idx="12">
                  <c:v>40</c:v>
                </c:pt>
                <c:pt idx="13">
                  <c:v>35</c:v>
                </c:pt>
                <c:pt idx="14">
                  <c:v>30</c:v>
                </c:pt>
                <c:pt idx="15">
                  <c:v>25</c:v>
                </c:pt>
                <c:pt idx="16">
                  <c:v>20</c:v>
                </c:pt>
                <c:pt idx="17">
                  <c:v>15</c:v>
                </c:pt>
                <c:pt idx="18">
                  <c:v>10</c:v>
                </c:pt>
                <c:pt idx="19">
                  <c:v>5</c:v>
                </c:pt>
                <c:pt idx="20">
                  <c:v>0</c:v>
                </c:pt>
              </c:numCache>
            </c:numRef>
          </c:xVal>
          <c:yVal>
            <c:numRef>
              <c:f>'[3]Cu-Au'!$AB$26:$AB$46</c:f>
              <c:numCache>
                <c:formatCode>General</c:formatCode>
                <c:ptCount val="21"/>
                <c:pt idx="0">
                  <c:v>-2.917651345804118</c:v>
                </c:pt>
                <c:pt idx="1">
                  <c:v>-2.9482423956296939</c:v>
                </c:pt>
                <c:pt idx="2">
                  <c:v>-2.9850024952218468</c:v>
                </c:pt>
                <c:pt idx="3">
                  <c:v>-3.018291954748443</c:v>
                </c:pt>
                <c:pt idx="4">
                  <c:v>-3.0486520673946056</c:v>
                </c:pt>
                <c:pt idx="5">
                  <c:v>-3.0675092031111184</c:v>
                </c:pt>
                <c:pt idx="6">
                  <c:v>-3.0933928067991192</c:v>
                </c:pt>
                <c:pt idx="7">
                  <c:v>-3.1168532031169454</c:v>
                </c:pt>
                <c:pt idx="8">
                  <c:v>-3.1378094926742679</c:v>
                </c:pt>
                <c:pt idx="9">
                  <c:v>-3.1503618012951318</c:v>
                </c:pt>
                <c:pt idx="10">
                  <c:v>-3.1670130403521779</c:v>
                </c:pt>
                <c:pt idx="11">
                  <c:v>-3.1812222628319362</c:v>
                </c:pt>
                <c:pt idx="12">
                  <c:v>-3.1928507010508054</c:v>
                </c:pt>
                <c:pt idx="13">
                  <c:v>-3.1992542786643083</c:v>
                </c:pt>
                <c:pt idx="14">
                  <c:v>-3.2065187918475817</c:v>
                </c:pt>
                <c:pt idx="15">
                  <c:v>-3.2113250089842738</c:v>
                </c:pt>
                <c:pt idx="16">
                  <c:v>-3.2132192750830986</c:v>
                </c:pt>
                <c:pt idx="17">
                  <c:v>-3.2128968246955512</c:v>
                </c:pt>
                <c:pt idx="18">
                  <c:v>-3.2097661955194687</c:v>
                </c:pt>
                <c:pt idx="19">
                  <c:v>-3.2027929470374041</c:v>
                </c:pt>
                <c:pt idx="20">
                  <c:v>-3.1851723861070429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5-9804-4D6B-ABCD-F155E317B086}"/>
            </c:ext>
          </c:extLst>
        </c:ser>
        <c:ser>
          <c:idx val="4"/>
          <c:order val="4"/>
          <c:tx>
            <c:v>stdev abov cubo</c:v>
          </c:tx>
          <c:spPr>
            <a:ln w="25400" cap="rnd">
              <a:noFill/>
              <a:round/>
            </a:ln>
            <a:effectLst/>
          </c:spPr>
          <c:marker>
            <c:symbol val="none"/>
          </c:marker>
          <c:xVal>
            <c:numRef>
              <c:f>'[3]Cu-Au'!$V$48:$V$68</c:f>
              <c:numCache>
                <c:formatCode>General</c:formatCode>
                <c:ptCount val="21"/>
                <c:pt idx="0">
                  <c:v>100</c:v>
                </c:pt>
                <c:pt idx="1">
                  <c:v>95</c:v>
                </c:pt>
                <c:pt idx="2">
                  <c:v>90</c:v>
                </c:pt>
                <c:pt idx="3">
                  <c:v>85</c:v>
                </c:pt>
                <c:pt idx="4">
                  <c:v>80</c:v>
                </c:pt>
                <c:pt idx="5">
                  <c:v>75</c:v>
                </c:pt>
                <c:pt idx="6">
                  <c:v>70</c:v>
                </c:pt>
                <c:pt idx="7">
                  <c:v>65</c:v>
                </c:pt>
                <c:pt idx="8">
                  <c:v>60</c:v>
                </c:pt>
                <c:pt idx="9">
                  <c:v>55</c:v>
                </c:pt>
                <c:pt idx="10">
                  <c:v>50</c:v>
                </c:pt>
                <c:pt idx="11">
                  <c:v>45</c:v>
                </c:pt>
                <c:pt idx="12">
                  <c:v>40</c:v>
                </c:pt>
                <c:pt idx="13">
                  <c:v>35</c:v>
                </c:pt>
                <c:pt idx="14">
                  <c:v>30</c:v>
                </c:pt>
                <c:pt idx="15">
                  <c:v>25</c:v>
                </c:pt>
                <c:pt idx="16">
                  <c:v>20</c:v>
                </c:pt>
                <c:pt idx="17">
                  <c:v>15</c:v>
                </c:pt>
                <c:pt idx="18">
                  <c:v>10</c:v>
                </c:pt>
                <c:pt idx="19">
                  <c:v>5</c:v>
                </c:pt>
                <c:pt idx="20">
                  <c:v>0</c:v>
                </c:pt>
              </c:numCache>
            </c:numRef>
          </c:xVal>
          <c:yVal>
            <c:numRef>
              <c:f>'[3]Cu-Au'!$AA$48:$AA$68</c:f>
              <c:numCache>
                <c:formatCode>General</c:formatCode>
                <c:ptCount val="21"/>
                <c:pt idx="0">
                  <c:v>-2.7904294338679696</c:v>
                </c:pt>
                <c:pt idx="1">
                  <c:v>-2.8013941396745703</c:v>
                </c:pt>
                <c:pt idx="2">
                  <c:v>-2.8261148516182075</c:v>
                </c:pt>
                <c:pt idx="3">
                  <c:v>-2.8505288901687886</c:v>
                </c:pt>
                <c:pt idx="4">
                  <c:v>-2.873779783519768</c:v>
                </c:pt>
                <c:pt idx="5">
                  <c:v>-2.888363788838781</c:v>
                </c:pt>
                <c:pt idx="6">
                  <c:v>-2.9090947993702039</c:v>
                </c:pt>
                <c:pt idx="7">
                  <c:v>-2.9281286186484188</c:v>
                </c:pt>
                <c:pt idx="8">
                  <c:v>-2.94549906056809</c:v>
                </c:pt>
                <c:pt idx="9">
                  <c:v>-2.9561604743224299</c:v>
                </c:pt>
                <c:pt idx="10">
                  <c:v>-2.9707475312066585</c:v>
                </c:pt>
                <c:pt idx="11">
                  <c:v>-2.9835479991238913</c:v>
                </c:pt>
                <c:pt idx="12">
                  <c:v>-2.9946257890942394</c:v>
                </c:pt>
                <c:pt idx="13">
                  <c:v>-3.0011572780123932</c:v>
                </c:pt>
                <c:pt idx="14">
                  <c:v>-3.0096601619159689</c:v>
                </c:pt>
                <c:pt idx="15">
                  <c:v>-3.0167476587073798</c:v>
                </c:pt>
                <c:pt idx="16">
                  <c:v>-3.022335215009877</c:v>
                </c:pt>
                <c:pt idx="17">
                  <c:v>-3.0253796430156856</c:v>
                </c:pt>
                <c:pt idx="18">
                  <c:v>-3.029219709589881</c:v>
                </c:pt>
                <c:pt idx="19">
                  <c:v>-3.0332811669321567</c:v>
                </c:pt>
                <c:pt idx="20">
                  <c:v>-3.0462854278042637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6-9804-4D6B-ABCD-F155E317B086}"/>
            </c:ext>
          </c:extLst>
        </c:ser>
        <c:ser>
          <c:idx val="5"/>
          <c:order val="5"/>
          <c:tx>
            <c:v>stdev below</c:v>
          </c:tx>
          <c:spPr>
            <a:ln w="25400" cap="rnd">
              <a:noFill/>
              <a:round/>
            </a:ln>
            <a:effectLst/>
          </c:spPr>
          <c:marker>
            <c:symbol val="none"/>
          </c:marker>
          <c:xVal>
            <c:numRef>
              <c:f>'[3]Cu-Au'!$V$48:$V$68</c:f>
              <c:numCache>
                <c:formatCode>General</c:formatCode>
                <c:ptCount val="21"/>
                <c:pt idx="0">
                  <c:v>100</c:v>
                </c:pt>
                <c:pt idx="1">
                  <c:v>95</c:v>
                </c:pt>
                <c:pt idx="2">
                  <c:v>90</c:v>
                </c:pt>
                <c:pt idx="3">
                  <c:v>85</c:v>
                </c:pt>
                <c:pt idx="4">
                  <c:v>80</c:v>
                </c:pt>
                <c:pt idx="5">
                  <c:v>75</c:v>
                </c:pt>
                <c:pt idx="6">
                  <c:v>70</c:v>
                </c:pt>
                <c:pt idx="7">
                  <c:v>65</c:v>
                </c:pt>
                <c:pt idx="8">
                  <c:v>60</c:v>
                </c:pt>
                <c:pt idx="9">
                  <c:v>55</c:v>
                </c:pt>
                <c:pt idx="10">
                  <c:v>50</c:v>
                </c:pt>
                <c:pt idx="11">
                  <c:v>45</c:v>
                </c:pt>
                <c:pt idx="12">
                  <c:v>40</c:v>
                </c:pt>
                <c:pt idx="13">
                  <c:v>35</c:v>
                </c:pt>
                <c:pt idx="14">
                  <c:v>30</c:v>
                </c:pt>
                <c:pt idx="15">
                  <c:v>25</c:v>
                </c:pt>
                <c:pt idx="16">
                  <c:v>20</c:v>
                </c:pt>
                <c:pt idx="17">
                  <c:v>15</c:v>
                </c:pt>
                <c:pt idx="18">
                  <c:v>10</c:v>
                </c:pt>
                <c:pt idx="19">
                  <c:v>5</c:v>
                </c:pt>
                <c:pt idx="20">
                  <c:v>0</c:v>
                </c:pt>
              </c:numCache>
            </c:numRef>
          </c:xVal>
          <c:yVal>
            <c:numRef>
              <c:f>'[3]Cu-Au'!$AB$48:$AB$68</c:f>
              <c:numCache>
                <c:formatCode>General</c:formatCode>
                <c:ptCount val="21"/>
                <c:pt idx="0">
                  <c:v>-2.790429433867974</c:v>
                </c:pt>
                <c:pt idx="1">
                  <c:v>-2.8229219278767501</c:v>
                </c:pt>
                <c:pt idx="2">
                  <c:v>-2.8598980106494167</c:v>
                </c:pt>
                <c:pt idx="3">
                  <c:v>-2.8929184743666752</c:v>
                </c:pt>
                <c:pt idx="4">
                  <c:v>-2.9230149715350482</c:v>
                </c:pt>
                <c:pt idx="5">
                  <c:v>-2.9413434938889367</c:v>
                </c:pt>
                <c:pt idx="6">
                  <c:v>-2.9667896663773301</c:v>
                </c:pt>
                <c:pt idx="7">
                  <c:v>-2.9897285502846316</c:v>
                </c:pt>
                <c:pt idx="8">
                  <c:v>-3.0101047377371621</c:v>
                </c:pt>
                <c:pt idx="9">
                  <c:v>-3.0222382175908118</c:v>
                </c:pt>
                <c:pt idx="10">
                  <c:v>-3.0384912689456538</c:v>
                </c:pt>
                <c:pt idx="11">
                  <c:v>-3.0522118508370926</c:v>
                </c:pt>
                <c:pt idx="12">
                  <c:v>-3.0632485718616427</c:v>
                </c:pt>
                <c:pt idx="13">
                  <c:v>-3.0692277588713348</c:v>
                </c:pt>
                <c:pt idx="14">
                  <c:v>-3.0759772720365932</c:v>
                </c:pt>
                <c:pt idx="15">
                  <c:v>-3.0801743273815365</c:v>
                </c:pt>
                <c:pt idx="16">
                  <c:v>-3.0814900005078312</c:v>
                </c:pt>
                <c:pt idx="17">
                  <c:v>-3.0806411368059741</c:v>
                </c:pt>
                <c:pt idx="18">
                  <c:v>-3.0763594254286288</c:v>
                </c:pt>
                <c:pt idx="19">
                  <c:v>-3.0680393156635333</c:v>
                </c:pt>
                <c:pt idx="20">
                  <c:v>-3.0462854278042646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7-9804-4D6B-ABCD-F155E317B08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61053496"/>
        <c:axId val="173462712"/>
      </c:scatterChart>
      <c:valAx>
        <c:axId val="361053496"/>
        <c:scaling>
          <c:orientation val="minMax"/>
          <c:max val="100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800" b="1" i="0" baseline="0">
                    <a:solidFill>
                      <a:sysClr val="windowText" lastClr="000000"/>
                    </a:solidFill>
                    <a:effectLst/>
                    <a:latin typeface="+mn-lt"/>
                    <a:cs typeface="Arial" panose="020B0604020202020204" pitchFamily="34" charset="0"/>
                  </a:rPr>
                  <a:t>Cu Composition (%)</a:t>
                </a:r>
                <a:endParaRPr lang="en-US" sz="1800" b="1">
                  <a:solidFill>
                    <a:sysClr val="windowText" lastClr="000000"/>
                  </a:solidFill>
                  <a:effectLst/>
                  <a:latin typeface="+mn-lt"/>
                  <a:cs typeface="Arial" panose="020B0604020202020204" pitchFamily="34" charset="0"/>
                </a:endParaRPr>
              </a:p>
            </c:rich>
          </c:tx>
          <c:layout>
            <c:manualLayout>
              <c:xMode val="edge"/>
              <c:yMode val="edge"/>
              <c:x val="0.40616460307879082"/>
              <c:y val="0.90988059371076169"/>
            </c:manualLayout>
          </c:layout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in"/>
        <c:minorTickMark val="none"/>
        <c:tickLblPos val="low"/>
        <c:spPr>
          <a:noFill/>
          <a:ln w="1905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73462712"/>
        <c:crossesAt val="-3.4"/>
        <c:crossBetween val="midCat"/>
        <c:majorUnit val="10"/>
      </c:valAx>
      <c:valAx>
        <c:axId val="173462712"/>
        <c:scaling>
          <c:orientation val="minMax"/>
          <c:max val="-2.2999999999999998"/>
          <c:min val="-3.4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US" sz="1800" b="1" i="0" baseline="0" dirty="0">
                    <a:solidFill>
                      <a:sysClr val="windowText" lastClr="000000"/>
                    </a:solidFill>
                    <a:effectLst/>
                    <a:latin typeface="+mn-lt"/>
                    <a:cs typeface="Arial" panose="020B0604020202020204" pitchFamily="34" charset="0"/>
                  </a:rPr>
                  <a:t>Average CE (eV/atom)</a:t>
                </a:r>
                <a:endParaRPr lang="en-US" sz="1800" b="1" dirty="0">
                  <a:solidFill>
                    <a:sysClr val="windowText" lastClr="000000"/>
                  </a:solidFill>
                  <a:effectLst/>
                  <a:latin typeface="+mn-lt"/>
                  <a:cs typeface="Arial" panose="020B0604020202020204" pitchFamily="34" charset="0"/>
                </a:endParaRPr>
              </a:p>
            </c:rich>
          </c:tx>
          <c:layout>
            <c:manualLayout>
              <c:xMode val="edge"/>
              <c:yMode val="edge"/>
              <c:x val="3.2918178966135546E-2"/>
              <c:y val="0.17315783026038953"/>
            </c:manualLayout>
          </c:layout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in"/>
        <c:minorTickMark val="none"/>
        <c:tickLblPos val="nextTo"/>
        <c:spPr>
          <a:noFill/>
          <a:ln w="1905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361053496"/>
        <c:crossesAt val="-3.3"/>
        <c:crossBetween val="midCat"/>
      </c:valAx>
      <c:spPr>
        <a:noFill/>
        <a:ln w="19050">
          <a:solidFill>
            <a:schemeClr val="tx1"/>
          </a:solidFill>
        </a:ln>
        <a:effectLst/>
      </c:spPr>
    </c:plotArea>
    <c:legend>
      <c:legendPos val="r"/>
      <c:legendEntry>
        <c:idx val="2"/>
        <c:delete val="1"/>
      </c:legendEntry>
      <c:legendEntry>
        <c:idx val="3"/>
        <c:delete val="1"/>
      </c:legendEntry>
      <c:legendEntry>
        <c:idx val="4"/>
        <c:delete val="1"/>
      </c:legendEntry>
      <c:legendEntry>
        <c:idx val="5"/>
        <c:delete val="1"/>
      </c:legendEntry>
      <c:legendEntry>
        <c:idx val="6"/>
        <c:delete val="1"/>
      </c:legendEntry>
      <c:legendEntry>
        <c:idx val="7"/>
        <c:delete val="1"/>
      </c:legendEntry>
      <c:layout>
        <c:manualLayout>
          <c:xMode val="edge"/>
          <c:yMode val="edge"/>
          <c:x val="0.2377902275909739"/>
          <c:y val="0.33028113838944595"/>
          <c:w val="0.37103581992349866"/>
          <c:h val="0.149079707190064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000" b="1" i="0" baseline="0">
                <a:solidFill>
                  <a:sysClr val="windowText" lastClr="000000"/>
                </a:solidFill>
                <a:effectLst/>
              </a:rPr>
              <a:t>147-atom CuAu NP</a:t>
            </a:r>
            <a:endParaRPr lang="en-US" sz="2000" b="1">
              <a:solidFill>
                <a:sysClr val="windowText" lastClr="000000"/>
              </a:solidFill>
              <a:effectLst/>
            </a:endParaRPr>
          </a:p>
        </c:rich>
      </c:tx>
      <c:layout>
        <c:manualLayout>
          <c:xMode val="edge"/>
          <c:yMode val="edge"/>
          <c:x val="0.3984329272240803"/>
          <c:y val="2.247162062243283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21656137332973327"/>
          <c:y val="1.5859666450217632E-2"/>
          <c:w val="0.73445757539845924"/>
          <c:h val="0.80689385272108627"/>
        </c:manualLayout>
      </c:layout>
      <c:scatterChart>
        <c:scatterStyle val="lineMarker"/>
        <c:varyColors val="0"/>
        <c:ser>
          <c:idx val="0"/>
          <c:order val="0"/>
          <c:tx>
            <c:v>Icosahedron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8"/>
            <c:spPr>
              <a:solidFill>
                <a:schemeClr val="accent1"/>
              </a:solidFill>
              <a:ln w="9525">
                <a:noFill/>
              </a:ln>
              <a:effectLst/>
            </c:spPr>
          </c:marker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poly"/>
            <c:order val="2"/>
            <c:dispRSqr val="0"/>
            <c:dispEq val="0"/>
          </c:trendline>
          <c:errBars>
            <c:errDir val="y"/>
            <c:errBarType val="both"/>
            <c:errValType val="cust"/>
            <c:noEndCap val="0"/>
            <c:plus>
              <c:numRef>
                <c:f>[2]Sheet1!$I$24:$I$44</c:f>
                <c:numCache>
                  <c:formatCode>General</c:formatCode>
                  <c:ptCount val="21"/>
                  <c:pt idx="0">
                    <c:v>1.332267629550188E-15</c:v>
                  </c:pt>
                  <c:pt idx="1">
                    <c:v>3.922685959204625E-3</c:v>
                  </c:pt>
                  <c:pt idx="2">
                    <c:v>5.5624091631356646E-3</c:v>
                  </c:pt>
                  <c:pt idx="3">
                    <c:v>7.708368630941609E-3</c:v>
                  </c:pt>
                  <c:pt idx="4">
                    <c:v>8.3214303474912071E-3</c:v>
                  </c:pt>
                  <c:pt idx="5">
                    <c:v>8.447212176338096E-3</c:v>
                  </c:pt>
                  <c:pt idx="6">
                    <c:v>1.138059709549037E-2</c:v>
                  </c:pt>
                  <c:pt idx="7">
                    <c:v>1.1049741910121719E-2</c:v>
                  </c:pt>
                  <c:pt idx="8">
                    <c:v>1.123520144927233E-2</c:v>
                  </c:pt>
                  <c:pt idx="9">
                    <c:v>1.095245628764399E-2</c:v>
                  </c:pt>
                  <c:pt idx="10">
                    <c:v>1.2200738360078549E-2</c:v>
                  </c:pt>
                  <c:pt idx="11">
                    <c:v>1.154628763854236E-2</c:v>
                  </c:pt>
                  <c:pt idx="12">
                    <c:v>1.2173291978915391E-2</c:v>
                  </c:pt>
                  <c:pt idx="13">
                    <c:v>1.061735561522275E-2</c:v>
                  </c:pt>
                  <c:pt idx="14">
                    <c:v>1.071503394107279E-2</c:v>
                  </c:pt>
                  <c:pt idx="15">
                    <c:v>1.170122082739582E-2</c:v>
                  </c:pt>
                  <c:pt idx="16">
                    <c:v>9.71945773912424E-3</c:v>
                  </c:pt>
                  <c:pt idx="17">
                    <c:v>9.4907654372940655E-3</c:v>
                  </c:pt>
                  <c:pt idx="18">
                    <c:v>7.7318929563791649E-3</c:v>
                  </c:pt>
                  <c:pt idx="19">
                    <c:v>5.740257450151034E-3</c:v>
                  </c:pt>
                  <c:pt idx="20">
                    <c:v>4.4408920985006262E-16</c:v>
                  </c:pt>
                </c:numCache>
              </c:numRef>
            </c:plus>
            <c:minus>
              <c:numRef>
                <c:f>[2]Sheet1!$I$24:$I$44</c:f>
                <c:numCache>
                  <c:formatCode>General</c:formatCode>
                  <c:ptCount val="21"/>
                  <c:pt idx="0">
                    <c:v>1.332267629550188E-15</c:v>
                  </c:pt>
                  <c:pt idx="1">
                    <c:v>3.922685959204625E-3</c:v>
                  </c:pt>
                  <c:pt idx="2">
                    <c:v>5.5624091631356646E-3</c:v>
                  </c:pt>
                  <c:pt idx="3">
                    <c:v>7.708368630941609E-3</c:v>
                  </c:pt>
                  <c:pt idx="4">
                    <c:v>8.3214303474912071E-3</c:v>
                  </c:pt>
                  <c:pt idx="5">
                    <c:v>8.447212176338096E-3</c:v>
                  </c:pt>
                  <c:pt idx="6">
                    <c:v>1.138059709549037E-2</c:v>
                  </c:pt>
                  <c:pt idx="7">
                    <c:v>1.1049741910121719E-2</c:v>
                  </c:pt>
                  <c:pt idx="8">
                    <c:v>1.123520144927233E-2</c:v>
                  </c:pt>
                  <c:pt idx="9">
                    <c:v>1.095245628764399E-2</c:v>
                  </c:pt>
                  <c:pt idx="10">
                    <c:v>1.2200738360078549E-2</c:v>
                  </c:pt>
                  <c:pt idx="11">
                    <c:v>1.154628763854236E-2</c:v>
                  </c:pt>
                  <c:pt idx="12">
                    <c:v>1.2173291978915391E-2</c:v>
                  </c:pt>
                  <c:pt idx="13">
                    <c:v>1.061735561522275E-2</c:v>
                  </c:pt>
                  <c:pt idx="14">
                    <c:v>1.071503394107279E-2</c:v>
                  </c:pt>
                  <c:pt idx="15">
                    <c:v>1.170122082739582E-2</c:v>
                  </c:pt>
                  <c:pt idx="16">
                    <c:v>9.71945773912424E-3</c:v>
                  </c:pt>
                  <c:pt idx="17">
                    <c:v>9.4907654372940655E-3</c:v>
                  </c:pt>
                  <c:pt idx="18">
                    <c:v>7.7318929563791649E-3</c:v>
                  </c:pt>
                  <c:pt idx="19">
                    <c:v>5.740257450151034E-3</c:v>
                  </c:pt>
                  <c:pt idx="20">
                    <c:v>4.4408920985006262E-16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xVal>
            <c:numRef>
              <c:f>[1]Sheet1!$D$24:$D$44</c:f>
              <c:numCache>
                <c:formatCode>General</c:formatCode>
                <c:ptCount val="21"/>
                <c:pt idx="0">
                  <c:v>100</c:v>
                </c:pt>
                <c:pt idx="1">
                  <c:v>95</c:v>
                </c:pt>
                <c:pt idx="2">
                  <c:v>90</c:v>
                </c:pt>
                <c:pt idx="3">
                  <c:v>85</c:v>
                </c:pt>
                <c:pt idx="4">
                  <c:v>80</c:v>
                </c:pt>
                <c:pt idx="5">
                  <c:v>75</c:v>
                </c:pt>
                <c:pt idx="6">
                  <c:v>70</c:v>
                </c:pt>
                <c:pt idx="7">
                  <c:v>65</c:v>
                </c:pt>
                <c:pt idx="8">
                  <c:v>60</c:v>
                </c:pt>
                <c:pt idx="9">
                  <c:v>55</c:v>
                </c:pt>
                <c:pt idx="10">
                  <c:v>50</c:v>
                </c:pt>
                <c:pt idx="11">
                  <c:v>45</c:v>
                </c:pt>
                <c:pt idx="12">
                  <c:v>40</c:v>
                </c:pt>
                <c:pt idx="13">
                  <c:v>35</c:v>
                </c:pt>
                <c:pt idx="14">
                  <c:v>30</c:v>
                </c:pt>
                <c:pt idx="15">
                  <c:v>25</c:v>
                </c:pt>
                <c:pt idx="16">
                  <c:v>20</c:v>
                </c:pt>
                <c:pt idx="17">
                  <c:v>15</c:v>
                </c:pt>
                <c:pt idx="18">
                  <c:v>10</c:v>
                </c:pt>
                <c:pt idx="19">
                  <c:v>5</c:v>
                </c:pt>
                <c:pt idx="20">
                  <c:v>0</c:v>
                </c:pt>
              </c:numCache>
            </c:numRef>
          </c:xVal>
          <c:yVal>
            <c:numRef>
              <c:f>[1]Sheet1!$F$24:$F$44</c:f>
              <c:numCache>
                <c:formatCode>General</c:formatCode>
                <c:ptCount val="21"/>
                <c:pt idx="0">
                  <c:v>-3.081541423309571</c:v>
                </c:pt>
                <c:pt idx="1">
                  <c:v>-3.1126878996190341</c:v>
                </c:pt>
                <c:pt idx="2">
                  <c:v>-3.1420802676653552</c:v>
                </c:pt>
                <c:pt idx="3">
                  <c:v>-3.1733098583933441</c:v>
                </c:pt>
                <c:pt idx="4">
                  <c:v>-3.198570777711006</c:v>
                </c:pt>
                <c:pt idx="5">
                  <c:v>-3.2224018923348789</c:v>
                </c:pt>
                <c:pt idx="6">
                  <c:v>-3.2472257802625601</c:v>
                </c:pt>
                <c:pt idx="7">
                  <c:v>-3.2675393585953958</c:v>
                </c:pt>
                <c:pt idx="8">
                  <c:v>-3.286104421187038</c:v>
                </c:pt>
                <c:pt idx="9">
                  <c:v>-3.3040180052149171</c:v>
                </c:pt>
                <c:pt idx="10">
                  <c:v>-3.3186516087698679</c:v>
                </c:pt>
                <c:pt idx="11">
                  <c:v>-3.3312660957584721</c:v>
                </c:pt>
                <c:pt idx="12">
                  <c:v>-3.3433525131316149</c:v>
                </c:pt>
                <c:pt idx="13">
                  <c:v>-3.3530737624902041</c:v>
                </c:pt>
                <c:pt idx="14">
                  <c:v>-3.360272836906907</c:v>
                </c:pt>
                <c:pt idx="15">
                  <c:v>-3.365714667518533</c:v>
                </c:pt>
                <c:pt idx="16">
                  <c:v>-3.3690167091750132</c:v>
                </c:pt>
                <c:pt idx="17">
                  <c:v>-3.3707721401459829</c:v>
                </c:pt>
                <c:pt idx="18">
                  <c:v>-3.370644962285978</c:v>
                </c:pt>
                <c:pt idx="19">
                  <c:v>-3.36894151845754</c:v>
                </c:pt>
                <c:pt idx="20">
                  <c:v>-3.3640896340429149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C45D-45F1-AD38-7FC3FC27A77E}"/>
            </c:ext>
          </c:extLst>
        </c:ser>
        <c:ser>
          <c:idx val="1"/>
          <c:order val="1"/>
          <c:tx>
            <c:v>Cuboctahedron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8"/>
            <c:spPr>
              <a:solidFill>
                <a:srgbClr val="C00000"/>
              </a:solidFill>
              <a:ln w="9525">
                <a:noFill/>
              </a:ln>
              <a:effectLst/>
            </c:spPr>
          </c:marker>
          <c:trendline>
            <c:spPr>
              <a:ln w="19050" cap="rnd">
                <a:solidFill>
                  <a:schemeClr val="accent2"/>
                </a:solidFill>
                <a:prstDash val="sysDot"/>
              </a:ln>
              <a:effectLst/>
            </c:spPr>
            <c:trendlineType val="poly"/>
            <c:order val="2"/>
            <c:dispRSqr val="0"/>
            <c:dispEq val="0"/>
          </c:trendline>
          <c:errBars>
            <c:errDir val="y"/>
            <c:errBarType val="both"/>
            <c:errValType val="cust"/>
            <c:noEndCap val="0"/>
            <c:plus>
              <c:numRef>
                <c:f>[2]Sheet1!$T$24:$T$44</c:f>
                <c:numCache>
                  <c:formatCode>General</c:formatCode>
                  <c:ptCount val="21"/>
                  <c:pt idx="0">
                    <c:v>1.332267629550188E-15</c:v>
                  </c:pt>
                  <c:pt idx="1">
                    <c:v>5.7334562592012651E-3</c:v>
                  </c:pt>
                  <c:pt idx="2">
                    <c:v>9.8475039187011816E-3</c:v>
                  </c:pt>
                  <c:pt idx="3">
                    <c:v>1.021172814218624E-2</c:v>
                  </c:pt>
                  <c:pt idx="4">
                    <c:v>1.2248576815572711E-2</c:v>
                  </c:pt>
                  <c:pt idx="5">
                    <c:v>1.214923712089112E-2</c:v>
                  </c:pt>
                  <c:pt idx="6">
                    <c:v>1.325480805870943E-2</c:v>
                  </c:pt>
                  <c:pt idx="7">
                    <c:v>1.4635871361119421E-2</c:v>
                  </c:pt>
                  <c:pt idx="8">
                    <c:v>1.645006250993929E-2</c:v>
                  </c:pt>
                  <c:pt idx="9">
                    <c:v>1.6927288601800851E-2</c:v>
                  </c:pt>
                  <c:pt idx="10">
                    <c:v>1.7576511066733809E-2</c:v>
                  </c:pt>
                  <c:pt idx="11">
                    <c:v>1.617857441671464E-2</c:v>
                  </c:pt>
                  <c:pt idx="12">
                    <c:v>1.7326959422308542E-2</c:v>
                  </c:pt>
                  <c:pt idx="13">
                    <c:v>1.679438106937943E-2</c:v>
                  </c:pt>
                  <c:pt idx="14">
                    <c:v>1.42681982455238E-2</c:v>
                  </c:pt>
                  <c:pt idx="15">
                    <c:v>1.44010190104312E-2</c:v>
                  </c:pt>
                  <c:pt idx="16">
                    <c:v>1.676752461039854E-2</c:v>
                  </c:pt>
                  <c:pt idx="17">
                    <c:v>1.389818867076089E-2</c:v>
                  </c:pt>
                  <c:pt idx="18">
                    <c:v>1.153663429609659E-2</c:v>
                  </c:pt>
                  <c:pt idx="19">
                    <c:v>8.0545707896527499E-3</c:v>
                  </c:pt>
                  <c:pt idx="20">
                    <c:v>1.332267629550188E-15</c:v>
                  </c:pt>
                </c:numCache>
              </c:numRef>
            </c:plus>
            <c:minus>
              <c:numRef>
                <c:f>[2]Sheet1!$T$24:$T$44</c:f>
                <c:numCache>
                  <c:formatCode>General</c:formatCode>
                  <c:ptCount val="21"/>
                  <c:pt idx="0">
                    <c:v>1.332267629550188E-15</c:v>
                  </c:pt>
                  <c:pt idx="1">
                    <c:v>5.7334562592012651E-3</c:v>
                  </c:pt>
                  <c:pt idx="2">
                    <c:v>9.8475039187011816E-3</c:v>
                  </c:pt>
                  <c:pt idx="3">
                    <c:v>1.021172814218624E-2</c:v>
                  </c:pt>
                  <c:pt idx="4">
                    <c:v>1.2248576815572711E-2</c:v>
                  </c:pt>
                  <c:pt idx="5">
                    <c:v>1.214923712089112E-2</c:v>
                  </c:pt>
                  <c:pt idx="6">
                    <c:v>1.325480805870943E-2</c:v>
                  </c:pt>
                  <c:pt idx="7">
                    <c:v>1.4635871361119421E-2</c:v>
                  </c:pt>
                  <c:pt idx="8">
                    <c:v>1.645006250993929E-2</c:v>
                  </c:pt>
                  <c:pt idx="9">
                    <c:v>1.6927288601800851E-2</c:v>
                  </c:pt>
                  <c:pt idx="10">
                    <c:v>1.7576511066733809E-2</c:v>
                  </c:pt>
                  <c:pt idx="11">
                    <c:v>1.617857441671464E-2</c:v>
                  </c:pt>
                  <c:pt idx="12">
                    <c:v>1.7326959422308542E-2</c:v>
                  </c:pt>
                  <c:pt idx="13">
                    <c:v>1.679438106937943E-2</c:v>
                  </c:pt>
                  <c:pt idx="14">
                    <c:v>1.42681982455238E-2</c:v>
                  </c:pt>
                  <c:pt idx="15">
                    <c:v>1.44010190104312E-2</c:v>
                  </c:pt>
                  <c:pt idx="16">
                    <c:v>1.676752461039854E-2</c:v>
                  </c:pt>
                  <c:pt idx="17">
                    <c:v>1.389818867076089E-2</c:v>
                  </c:pt>
                  <c:pt idx="18">
                    <c:v>1.153663429609659E-2</c:v>
                  </c:pt>
                  <c:pt idx="19">
                    <c:v>8.0545707896527499E-3</c:v>
                  </c:pt>
                  <c:pt idx="20">
                    <c:v>1.332267629550188E-15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xVal>
            <c:numRef>
              <c:f>[1]Sheet1!$O$24:$O$44</c:f>
              <c:numCache>
                <c:formatCode>General</c:formatCode>
                <c:ptCount val="21"/>
                <c:pt idx="0">
                  <c:v>100</c:v>
                </c:pt>
                <c:pt idx="1">
                  <c:v>95</c:v>
                </c:pt>
                <c:pt idx="2">
                  <c:v>90</c:v>
                </c:pt>
                <c:pt idx="3">
                  <c:v>85</c:v>
                </c:pt>
                <c:pt idx="4">
                  <c:v>80</c:v>
                </c:pt>
                <c:pt idx="5">
                  <c:v>75</c:v>
                </c:pt>
                <c:pt idx="6">
                  <c:v>70</c:v>
                </c:pt>
                <c:pt idx="7">
                  <c:v>65</c:v>
                </c:pt>
                <c:pt idx="8">
                  <c:v>60</c:v>
                </c:pt>
                <c:pt idx="9">
                  <c:v>55</c:v>
                </c:pt>
                <c:pt idx="10">
                  <c:v>50</c:v>
                </c:pt>
                <c:pt idx="11">
                  <c:v>45</c:v>
                </c:pt>
                <c:pt idx="12">
                  <c:v>40</c:v>
                </c:pt>
                <c:pt idx="13">
                  <c:v>35</c:v>
                </c:pt>
                <c:pt idx="14">
                  <c:v>30</c:v>
                </c:pt>
                <c:pt idx="15">
                  <c:v>25</c:v>
                </c:pt>
                <c:pt idx="16">
                  <c:v>20</c:v>
                </c:pt>
                <c:pt idx="17">
                  <c:v>15</c:v>
                </c:pt>
                <c:pt idx="18">
                  <c:v>10</c:v>
                </c:pt>
                <c:pt idx="19">
                  <c:v>5</c:v>
                </c:pt>
                <c:pt idx="20">
                  <c:v>0</c:v>
                </c:pt>
              </c:numCache>
            </c:numRef>
          </c:xVal>
          <c:yVal>
            <c:numRef>
              <c:f>[1]Sheet1!$Q$24:$Q$44</c:f>
              <c:numCache>
                <c:formatCode>General</c:formatCode>
                <c:ptCount val="21"/>
                <c:pt idx="0">
                  <c:v>-2.989783129604549</c:v>
                </c:pt>
                <c:pt idx="1">
                  <c:v>-3.0197621273176751</c:v>
                </c:pt>
                <c:pt idx="2">
                  <c:v>-3.0483505767280641</c:v>
                </c:pt>
                <c:pt idx="3">
                  <c:v>-3.078422578553917</c:v>
                </c:pt>
                <c:pt idx="4">
                  <c:v>-3.1030875309747228</c:v>
                </c:pt>
                <c:pt idx="5">
                  <c:v>-3.1255915826049971</c:v>
                </c:pt>
                <c:pt idx="6">
                  <c:v>-3.151024313267043</c:v>
                </c:pt>
                <c:pt idx="7">
                  <c:v>-3.1694453353904271</c:v>
                </c:pt>
                <c:pt idx="8">
                  <c:v>-3.1871858092001299</c:v>
                </c:pt>
                <c:pt idx="9">
                  <c:v>-3.2060766328972421</c:v>
                </c:pt>
                <c:pt idx="10">
                  <c:v>-3.2189069580586369</c:v>
                </c:pt>
                <c:pt idx="11">
                  <c:v>-3.231766836327632</c:v>
                </c:pt>
                <c:pt idx="12">
                  <c:v>-3.244228930758613</c:v>
                </c:pt>
                <c:pt idx="13">
                  <c:v>-3.2531102906314202</c:v>
                </c:pt>
                <c:pt idx="14">
                  <c:v>-3.2586746358249949</c:v>
                </c:pt>
                <c:pt idx="15">
                  <c:v>-3.266394412913284</c:v>
                </c:pt>
                <c:pt idx="16">
                  <c:v>-3.2693177292125868</c:v>
                </c:pt>
                <c:pt idx="17">
                  <c:v>-3.2705665792031842</c:v>
                </c:pt>
                <c:pt idx="18">
                  <c:v>-3.2699020368615859</c:v>
                </c:pt>
                <c:pt idx="19">
                  <c:v>-3.2681264410687692</c:v>
                </c:pt>
                <c:pt idx="20">
                  <c:v>-3.2639179724335552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C45D-45F1-AD38-7FC3FC27A77E}"/>
            </c:ext>
          </c:extLst>
        </c:ser>
        <c:ser>
          <c:idx val="3"/>
          <c:order val="2"/>
          <c:tx>
            <c:v>icosa stdev up</c:v>
          </c:tx>
          <c:spPr>
            <a:ln w="25400" cap="rnd">
              <a:noFill/>
              <a:round/>
            </a:ln>
            <a:effectLst/>
          </c:spPr>
          <c:marker>
            <c:symbol val="none"/>
          </c:marker>
          <c:xVal>
            <c:numRef>
              <c:f>'[1]Cu-Au'!$X$7:$X$27</c:f>
              <c:numCache>
                <c:formatCode>General</c:formatCode>
                <c:ptCount val="21"/>
                <c:pt idx="0">
                  <c:v>100</c:v>
                </c:pt>
                <c:pt idx="1">
                  <c:v>95</c:v>
                </c:pt>
                <c:pt idx="2">
                  <c:v>90</c:v>
                </c:pt>
                <c:pt idx="3">
                  <c:v>85</c:v>
                </c:pt>
                <c:pt idx="4">
                  <c:v>80</c:v>
                </c:pt>
                <c:pt idx="5">
                  <c:v>75</c:v>
                </c:pt>
                <c:pt idx="6">
                  <c:v>70</c:v>
                </c:pt>
                <c:pt idx="7">
                  <c:v>65</c:v>
                </c:pt>
                <c:pt idx="8">
                  <c:v>60</c:v>
                </c:pt>
                <c:pt idx="9">
                  <c:v>55</c:v>
                </c:pt>
                <c:pt idx="10">
                  <c:v>50</c:v>
                </c:pt>
                <c:pt idx="11">
                  <c:v>45</c:v>
                </c:pt>
                <c:pt idx="12">
                  <c:v>40</c:v>
                </c:pt>
                <c:pt idx="13">
                  <c:v>35</c:v>
                </c:pt>
                <c:pt idx="14">
                  <c:v>30</c:v>
                </c:pt>
                <c:pt idx="15">
                  <c:v>25</c:v>
                </c:pt>
                <c:pt idx="16">
                  <c:v>20</c:v>
                </c:pt>
                <c:pt idx="17">
                  <c:v>15</c:v>
                </c:pt>
                <c:pt idx="18">
                  <c:v>10</c:v>
                </c:pt>
                <c:pt idx="19">
                  <c:v>5</c:v>
                </c:pt>
                <c:pt idx="20">
                  <c:v>0</c:v>
                </c:pt>
              </c:numCache>
            </c:numRef>
          </c:xVal>
          <c:yVal>
            <c:numRef>
              <c:f>'[1]Cu-Au'!$AE$7:$AE$27</c:f>
              <c:numCache>
                <c:formatCode>General</c:formatCode>
                <c:ptCount val="21"/>
                <c:pt idx="0">
                  <c:v>-3.0815414233095706</c:v>
                </c:pt>
                <c:pt idx="1">
                  <c:v>-3.108701575104619</c:v>
                </c:pt>
                <c:pt idx="2">
                  <c:v>-3.1367088356283692</c:v>
                </c:pt>
                <c:pt idx="3">
                  <c:v>-3.1660833919654436</c:v>
                </c:pt>
                <c:pt idx="4">
                  <c:v>-3.1903033740858415</c:v>
                </c:pt>
                <c:pt idx="5">
                  <c:v>-3.2129957352713405</c:v>
                </c:pt>
                <c:pt idx="6">
                  <c:v>-3.2374221339370561</c:v>
                </c:pt>
                <c:pt idx="7">
                  <c:v>-3.256891607143471</c:v>
                </c:pt>
                <c:pt idx="8">
                  <c:v>-3.2749443923589467</c:v>
                </c:pt>
                <c:pt idx="9">
                  <c:v>-3.292505053719287</c:v>
                </c:pt>
                <c:pt idx="10">
                  <c:v>-3.3062084954048578</c:v>
                </c:pt>
                <c:pt idx="11">
                  <c:v>-3.319217973051523</c:v>
                </c:pt>
                <c:pt idx="12">
                  <c:v>-3.3309974931918376</c:v>
                </c:pt>
                <c:pt idx="13">
                  <c:v>-3.3413401814747266</c:v>
                </c:pt>
                <c:pt idx="14">
                  <c:v>-3.3482771537740978</c:v>
                </c:pt>
                <c:pt idx="15">
                  <c:v>-3.3546783310431634</c:v>
                </c:pt>
                <c:pt idx="16">
                  <c:v>-3.3590160443299411</c:v>
                </c:pt>
                <c:pt idx="17">
                  <c:v>-3.3616714350014991</c:v>
                </c:pt>
                <c:pt idx="18">
                  <c:v>-3.3628159188216609</c:v>
                </c:pt>
                <c:pt idx="19">
                  <c:v>-3.3625732103550035</c:v>
                </c:pt>
                <c:pt idx="20">
                  <c:v>-3.3640896340429149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C45D-45F1-AD38-7FC3FC27A77E}"/>
            </c:ext>
          </c:extLst>
        </c:ser>
        <c:ser>
          <c:idx val="4"/>
          <c:order val="3"/>
          <c:tx>
            <c:v>icosa stdev down</c:v>
          </c:tx>
          <c:spPr>
            <a:ln w="25400" cap="rnd">
              <a:noFill/>
              <a:round/>
            </a:ln>
            <a:effectLst/>
          </c:spPr>
          <c:marker>
            <c:symbol val="none"/>
          </c:marker>
          <c:xVal>
            <c:numRef>
              <c:f>'[1]Cu-Au'!$X$7:$X$27</c:f>
              <c:numCache>
                <c:formatCode>General</c:formatCode>
                <c:ptCount val="21"/>
                <c:pt idx="0">
                  <c:v>100</c:v>
                </c:pt>
                <c:pt idx="1">
                  <c:v>95</c:v>
                </c:pt>
                <c:pt idx="2">
                  <c:v>90</c:v>
                </c:pt>
                <c:pt idx="3">
                  <c:v>85</c:v>
                </c:pt>
                <c:pt idx="4">
                  <c:v>80</c:v>
                </c:pt>
                <c:pt idx="5">
                  <c:v>75</c:v>
                </c:pt>
                <c:pt idx="6">
                  <c:v>70</c:v>
                </c:pt>
                <c:pt idx="7">
                  <c:v>65</c:v>
                </c:pt>
                <c:pt idx="8">
                  <c:v>60</c:v>
                </c:pt>
                <c:pt idx="9">
                  <c:v>55</c:v>
                </c:pt>
                <c:pt idx="10">
                  <c:v>50</c:v>
                </c:pt>
                <c:pt idx="11">
                  <c:v>45</c:v>
                </c:pt>
                <c:pt idx="12">
                  <c:v>40</c:v>
                </c:pt>
                <c:pt idx="13">
                  <c:v>35</c:v>
                </c:pt>
                <c:pt idx="14">
                  <c:v>30</c:v>
                </c:pt>
                <c:pt idx="15">
                  <c:v>25</c:v>
                </c:pt>
                <c:pt idx="16">
                  <c:v>20</c:v>
                </c:pt>
                <c:pt idx="17">
                  <c:v>15</c:v>
                </c:pt>
                <c:pt idx="18">
                  <c:v>10</c:v>
                </c:pt>
                <c:pt idx="19">
                  <c:v>5</c:v>
                </c:pt>
                <c:pt idx="20">
                  <c:v>0</c:v>
                </c:pt>
              </c:numCache>
            </c:numRef>
          </c:xVal>
          <c:yVal>
            <c:numRef>
              <c:f>'[1]Cu-Au'!$AF$7:$AF$27</c:f>
              <c:numCache>
                <c:formatCode>General</c:formatCode>
                <c:ptCount val="21"/>
                <c:pt idx="0">
                  <c:v>-3.0815414233095715</c:v>
                </c:pt>
                <c:pt idx="1">
                  <c:v>-3.1166742241334493</c:v>
                </c:pt>
                <c:pt idx="2">
                  <c:v>-3.1474516997023412</c:v>
                </c:pt>
                <c:pt idx="3">
                  <c:v>-3.1805363248212446</c:v>
                </c:pt>
                <c:pt idx="4">
                  <c:v>-3.2068381813361704</c:v>
                </c:pt>
                <c:pt idx="5">
                  <c:v>-3.2318080493984174</c:v>
                </c:pt>
                <c:pt idx="6">
                  <c:v>-3.2570294265880642</c:v>
                </c:pt>
                <c:pt idx="7">
                  <c:v>-3.2781871100473206</c:v>
                </c:pt>
                <c:pt idx="8">
                  <c:v>-3.2972644500151294</c:v>
                </c:pt>
                <c:pt idx="9">
                  <c:v>-3.3155309567105471</c:v>
                </c:pt>
                <c:pt idx="10">
                  <c:v>-3.3310947221348779</c:v>
                </c:pt>
                <c:pt idx="11">
                  <c:v>-3.3433142184654212</c:v>
                </c:pt>
                <c:pt idx="12">
                  <c:v>-3.3557075330713921</c:v>
                </c:pt>
                <c:pt idx="13">
                  <c:v>-3.3648073435056816</c:v>
                </c:pt>
                <c:pt idx="14">
                  <c:v>-3.3722685200397162</c:v>
                </c:pt>
                <c:pt idx="15">
                  <c:v>-3.3767510039939026</c:v>
                </c:pt>
                <c:pt idx="16">
                  <c:v>-3.3790173740200853</c:v>
                </c:pt>
                <c:pt idx="17">
                  <c:v>-3.3798728452904667</c:v>
                </c:pt>
                <c:pt idx="18">
                  <c:v>-3.3784740057502951</c:v>
                </c:pt>
                <c:pt idx="19">
                  <c:v>-3.3753098265600765</c:v>
                </c:pt>
                <c:pt idx="20">
                  <c:v>-3.3640896340429149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5-C45D-45F1-AD38-7FC3FC27A77E}"/>
            </c:ext>
          </c:extLst>
        </c:ser>
        <c:ser>
          <c:idx val="5"/>
          <c:order val="4"/>
          <c:tx>
            <c:v>cubocta up</c:v>
          </c:tx>
          <c:spPr>
            <a:ln w="25400" cap="rnd">
              <a:noFill/>
              <a:round/>
            </a:ln>
            <a:effectLst/>
          </c:spPr>
          <c:marker>
            <c:symbol val="none"/>
          </c:marker>
          <c:xVal>
            <c:numRef>
              <c:f>'[1]Cu-Au'!$X$29:$X$49</c:f>
              <c:numCache>
                <c:formatCode>General</c:formatCode>
                <c:ptCount val="21"/>
                <c:pt idx="0">
                  <c:v>100</c:v>
                </c:pt>
                <c:pt idx="1">
                  <c:v>95</c:v>
                </c:pt>
                <c:pt idx="2">
                  <c:v>90</c:v>
                </c:pt>
                <c:pt idx="3">
                  <c:v>85</c:v>
                </c:pt>
                <c:pt idx="4">
                  <c:v>80</c:v>
                </c:pt>
                <c:pt idx="5">
                  <c:v>75</c:v>
                </c:pt>
                <c:pt idx="6">
                  <c:v>70</c:v>
                </c:pt>
                <c:pt idx="7">
                  <c:v>65</c:v>
                </c:pt>
                <c:pt idx="8">
                  <c:v>60</c:v>
                </c:pt>
                <c:pt idx="9">
                  <c:v>55</c:v>
                </c:pt>
                <c:pt idx="10">
                  <c:v>50</c:v>
                </c:pt>
                <c:pt idx="11">
                  <c:v>45</c:v>
                </c:pt>
                <c:pt idx="12">
                  <c:v>40</c:v>
                </c:pt>
                <c:pt idx="13">
                  <c:v>35</c:v>
                </c:pt>
                <c:pt idx="14">
                  <c:v>30</c:v>
                </c:pt>
                <c:pt idx="15">
                  <c:v>25</c:v>
                </c:pt>
                <c:pt idx="16">
                  <c:v>20</c:v>
                </c:pt>
                <c:pt idx="17">
                  <c:v>15</c:v>
                </c:pt>
                <c:pt idx="18">
                  <c:v>10</c:v>
                </c:pt>
                <c:pt idx="19">
                  <c:v>5</c:v>
                </c:pt>
                <c:pt idx="20">
                  <c:v>0</c:v>
                </c:pt>
              </c:numCache>
            </c:numRef>
          </c:xVal>
          <c:yVal>
            <c:numRef>
              <c:f>'[1]Cu-Au'!$AE$29:$AE$49</c:f>
              <c:numCache>
                <c:formatCode>General</c:formatCode>
                <c:ptCount val="21"/>
                <c:pt idx="0">
                  <c:v>-2.9897831296045485</c:v>
                </c:pt>
                <c:pt idx="1">
                  <c:v>-3.0136192120836149</c:v>
                </c:pt>
                <c:pt idx="2">
                  <c:v>-3.0399458436394555</c:v>
                </c:pt>
                <c:pt idx="3">
                  <c:v>-3.0682220699406515</c:v>
                </c:pt>
                <c:pt idx="4">
                  <c:v>-3.0913624410896454</c:v>
                </c:pt>
                <c:pt idx="5">
                  <c:v>-3.1120220799080509</c:v>
                </c:pt>
                <c:pt idx="6">
                  <c:v>-3.1363168884546688</c:v>
                </c:pt>
                <c:pt idx="7">
                  <c:v>-3.1547356121696288</c:v>
                </c:pt>
                <c:pt idx="8">
                  <c:v>-3.171626443328988</c:v>
                </c:pt>
                <c:pt idx="9">
                  <c:v>-3.1896258261996215</c:v>
                </c:pt>
                <c:pt idx="10">
                  <c:v>-3.2019147691269643</c:v>
                </c:pt>
                <c:pt idx="11">
                  <c:v>-3.2147259702035735</c:v>
                </c:pt>
                <c:pt idx="12">
                  <c:v>-3.2274983510452246</c:v>
                </c:pt>
                <c:pt idx="13">
                  <c:v>-3.2358823809062507</c:v>
                </c:pt>
                <c:pt idx="14">
                  <c:v>-3.2432962953189306</c:v>
                </c:pt>
                <c:pt idx="15">
                  <c:v>-3.2509143693545184</c:v>
                </c:pt>
                <c:pt idx="16">
                  <c:v>-3.2544808963112026</c:v>
                </c:pt>
                <c:pt idx="17">
                  <c:v>-3.257760837469128</c:v>
                </c:pt>
                <c:pt idx="18">
                  <c:v>-3.2585627583122929</c:v>
                </c:pt>
                <c:pt idx="19">
                  <c:v>-3.259736388834328</c:v>
                </c:pt>
                <c:pt idx="20">
                  <c:v>-3.2639179724335539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6-C45D-45F1-AD38-7FC3FC27A77E}"/>
            </c:ext>
          </c:extLst>
        </c:ser>
        <c:ser>
          <c:idx val="6"/>
          <c:order val="5"/>
          <c:tx>
            <c:v>cubocta down</c:v>
          </c:tx>
          <c:spPr>
            <a:ln w="25400" cap="rnd">
              <a:noFill/>
              <a:round/>
            </a:ln>
            <a:effectLst/>
          </c:spPr>
          <c:marker>
            <c:symbol val="none"/>
          </c:marker>
          <c:xVal>
            <c:numRef>
              <c:f>'[1]Cu-Au'!$X$29:$X$49</c:f>
              <c:numCache>
                <c:formatCode>General</c:formatCode>
                <c:ptCount val="21"/>
                <c:pt idx="0">
                  <c:v>100</c:v>
                </c:pt>
                <c:pt idx="1">
                  <c:v>95</c:v>
                </c:pt>
                <c:pt idx="2">
                  <c:v>90</c:v>
                </c:pt>
                <c:pt idx="3">
                  <c:v>85</c:v>
                </c:pt>
                <c:pt idx="4">
                  <c:v>80</c:v>
                </c:pt>
                <c:pt idx="5">
                  <c:v>75</c:v>
                </c:pt>
                <c:pt idx="6">
                  <c:v>70</c:v>
                </c:pt>
                <c:pt idx="7">
                  <c:v>65</c:v>
                </c:pt>
                <c:pt idx="8">
                  <c:v>60</c:v>
                </c:pt>
                <c:pt idx="9">
                  <c:v>55</c:v>
                </c:pt>
                <c:pt idx="10">
                  <c:v>50</c:v>
                </c:pt>
                <c:pt idx="11">
                  <c:v>45</c:v>
                </c:pt>
                <c:pt idx="12">
                  <c:v>40</c:v>
                </c:pt>
                <c:pt idx="13">
                  <c:v>35</c:v>
                </c:pt>
                <c:pt idx="14">
                  <c:v>30</c:v>
                </c:pt>
                <c:pt idx="15">
                  <c:v>25</c:v>
                </c:pt>
                <c:pt idx="16">
                  <c:v>20</c:v>
                </c:pt>
                <c:pt idx="17">
                  <c:v>15</c:v>
                </c:pt>
                <c:pt idx="18">
                  <c:v>10</c:v>
                </c:pt>
                <c:pt idx="19">
                  <c:v>5</c:v>
                </c:pt>
                <c:pt idx="20">
                  <c:v>0</c:v>
                </c:pt>
              </c:numCache>
            </c:numRef>
          </c:xVal>
          <c:yVal>
            <c:numRef>
              <c:f>'[1]Cu-Au'!$AF$29:$AF$49</c:f>
              <c:numCache>
                <c:formatCode>General</c:formatCode>
                <c:ptCount val="21"/>
                <c:pt idx="0">
                  <c:v>-2.9897831296045494</c:v>
                </c:pt>
                <c:pt idx="1">
                  <c:v>-3.0259050425517353</c:v>
                </c:pt>
                <c:pt idx="2">
                  <c:v>-3.0567553098166726</c:v>
                </c:pt>
                <c:pt idx="3">
                  <c:v>-3.0886230871671825</c:v>
                </c:pt>
                <c:pt idx="4">
                  <c:v>-3.1148126208598002</c:v>
                </c:pt>
                <c:pt idx="5">
                  <c:v>-3.1391610853019434</c:v>
                </c:pt>
                <c:pt idx="6">
                  <c:v>-3.1657317380794172</c:v>
                </c:pt>
                <c:pt idx="7">
                  <c:v>-3.1841550586112253</c:v>
                </c:pt>
                <c:pt idx="8">
                  <c:v>-3.2027451750712719</c:v>
                </c:pt>
                <c:pt idx="9">
                  <c:v>-3.2225274395948627</c:v>
                </c:pt>
                <c:pt idx="10">
                  <c:v>-3.2358991469903096</c:v>
                </c:pt>
                <c:pt idx="11">
                  <c:v>-3.2488077024516904</c:v>
                </c:pt>
                <c:pt idx="12">
                  <c:v>-3.2609595104720013</c:v>
                </c:pt>
                <c:pt idx="13">
                  <c:v>-3.2703382003565897</c:v>
                </c:pt>
                <c:pt idx="14">
                  <c:v>-3.2740529763310593</c:v>
                </c:pt>
                <c:pt idx="15">
                  <c:v>-3.2818744564720497</c:v>
                </c:pt>
                <c:pt idx="16">
                  <c:v>-3.2841545621139709</c:v>
                </c:pt>
                <c:pt idx="17">
                  <c:v>-3.2833723209372403</c:v>
                </c:pt>
                <c:pt idx="18">
                  <c:v>-3.2812413154108788</c:v>
                </c:pt>
                <c:pt idx="19">
                  <c:v>-3.2765164933032103</c:v>
                </c:pt>
                <c:pt idx="20">
                  <c:v>-3.2639179724335565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7-C45D-45F1-AD38-7FC3FC27A77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59550456"/>
        <c:axId val="459558984"/>
      </c:scatterChart>
      <c:valAx>
        <c:axId val="459550456"/>
        <c:scaling>
          <c:orientation val="minMax"/>
          <c:max val="100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800" b="1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800" b="1" i="0" baseline="0" dirty="0">
                    <a:solidFill>
                      <a:sysClr val="windowText" lastClr="000000"/>
                    </a:solidFill>
                    <a:effectLst/>
                  </a:rPr>
                  <a:t>Cu Composition (%)</a:t>
                </a:r>
                <a:endParaRPr lang="en-US" sz="1800" b="1" dirty="0">
                  <a:solidFill>
                    <a:sysClr val="windowText" lastClr="000000"/>
                  </a:solidFill>
                  <a:effectLst/>
                </a:endParaRPr>
              </a:p>
            </c:rich>
          </c:tx>
          <c:layout>
            <c:manualLayout>
              <c:xMode val="edge"/>
              <c:yMode val="edge"/>
              <c:x val="0.41553242468192508"/>
              <c:y val="0.90698467294834351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800" b="1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in"/>
        <c:minorTickMark val="none"/>
        <c:tickLblPos val="low"/>
        <c:spPr>
          <a:noFill/>
          <a:ln w="1905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59558984"/>
        <c:crossesAt val="-3.4"/>
        <c:crossBetween val="midCat"/>
        <c:majorUnit val="10"/>
      </c:valAx>
      <c:valAx>
        <c:axId val="459558984"/>
        <c:scaling>
          <c:orientation val="minMax"/>
          <c:max val="-2.2999999999999998"/>
          <c:min val="-3.4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1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800" b="1" i="0" baseline="0" dirty="0">
                    <a:solidFill>
                      <a:sysClr val="windowText" lastClr="000000"/>
                    </a:solidFill>
                    <a:effectLst/>
                  </a:rPr>
                  <a:t>Average CE (eV/atom)</a:t>
                </a:r>
                <a:endParaRPr lang="en-US" sz="1800" b="1" dirty="0">
                  <a:solidFill>
                    <a:sysClr val="windowText" lastClr="000000"/>
                  </a:solidFill>
                  <a:effectLst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800" b="1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in"/>
        <c:minorTickMark val="none"/>
        <c:tickLblPos val="nextTo"/>
        <c:spPr>
          <a:noFill/>
          <a:ln w="1905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59550456"/>
        <c:crosses val="autoZero"/>
        <c:crossBetween val="midCat"/>
      </c:valAx>
      <c:spPr>
        <a:noFill/>
        <a:ln w="19050">
          <a:solidFill>
            <a:schemeClr val="tx1"/>
          </a:solidFill>
        </a:ln>
        <a:effectLst/>
      </c:spPr>
    </c:plotArea>
    <c:legend>
      <c:legendPos val="r"/>
      <c:legendEntry>
        <c:idx val="2"/>
        <c:delete val="1"/>
      </c:legendEntry>
      <c:legendEntry>
        <c:idx val="3"/>
        <c:delete val="1"/>
      </c:legendEntry>
      <c:legendEntry>
        <c:idx val="4"/>
        <c:delete val="1"/>
      </c:legendEntry>
      <c:legendEntry>
        <c:idx val="5"/>
        <c:delete val="1"/>
      </c:legendEntry>
      <c:legendEntry>
        <c:idx val="6"/>
        <c:delete val="1"/>
      </c:legendEntry>
      <c:legendEntry>
        <c:idx val="7"/>
        <c:delete val="1"/>
      </c:legendEntry>
      <c:layout>
        <c:manualLayout>
          <c:xMode val="edge"/>
          <c:yMode val="edge"/>
          <c:x val="0.25698090140544511"/>
          <c:y val="0.33446717034887674"/>
          <c:w val="0.39910532225136736"/>
          <c:h val="0.1467087163183276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ctr">
              <a:defRPr sz="2000" b="1" i="0" u="none" strike="noStrike" kern="1200" spc="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r>
              <a:rPr lang="en-US" sz="2000" b="1" i="0" baseline="0">
                <a:solidFill>
                  <a:sysClr val="windowText" lastClr="000000"/>
                </a:solidFill>
                <a:effectLst/>
              </a:rPr>
              <a:t>55-atom BNP</a:t>
            </a:r>
            <a:endParaRPr lang="en-US" sz="2000" b="1">
              <a:solidFill>
                <a:sysClr val="windowText" lastClr="000000"/>
              </a:solidFill>
              <a:effectLst/>
            </a:endParaRPr>
          </a:p>
        </c:rich>
      </c:tx>
      <c:layout>
        <c:manualLayout>
          <c:xMode val="edge"/>
          <c:yMode val="edge"/>
          <c:x val="0.41135677127154191"/>
          <c:y val="3.937385690148666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>
            <a:defRPr sz="2000" b="1" i="0" u="none" strike="noStrike" kern="1200" spc="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9109958966097021"/>
          <c:y val="3.8476942263337109E-2"/>
          <c:w val="0.76128882857848257"/>
          <c:h val="0.83855046309479964"/>
        </c:manualLayout>
      </c:layout>
      <c:scatterChart>
        <c:scatterStyle val="lineMarker"/>
        <c:varyColors val="0"/>
        <c:ser>
          <c:idx val="0"/>
          <c:order val="0"/>
          <c:tx>
            <c:v>Icosahedron CuAg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8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'55 icosa EE'!$C$2:$C$22</c:f>
              <c:numCache>
                <c:formatCode>General</c:formatCode>
                <c:ptCount val="2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</c:numCache>
            </c:numRef>
          </c:xVal>
          <c:yVal>
            <c:numRef>
              <c:f>'55 icosa EE'!$L$2:$L$22</c:f>
              <c:numCache>
                <c:formatCode>General</c:formatCode>
                <c:ptCount val="21"/>
                <c:pt idx="0">
                  <c:v>0</c:v>
                </c:pt>
                <c:pt idx="1">
                  <c:v>1.2448108321686302E-2</c:v>
                </c:pt>
                <c:pt idx="2">
                  <c:v>1.892124759797964E-2</c:v>
                </c:pt>
                <c:pt idx="3">
                  <c:v>2.4326326989070779E-2</c:v>
                </c:pt>
                <c:pt idx="4">
                  <c:v>2.8703001013698159E-2</c:v>
                </c:pt>
                <c:pt idx="5">
                  <c:v>3.8500040528158141E-2</c:v>
                </c:pt>
                <c:pt idx="6">
                  <c:v>4.1101676196273695E-2</c:v>
                </c:pt>
                <c:pt idx="7">
                  <c:v>4.2581716412847026E-2</c:v>
                </c:pt>
                <c:pt idx="8">
                  <c:v>4.3076659787421478E-2</c:v>
                </c:pt>
                <c:pt idx="9">
                  <c:v>5.0248588922041204E-2</c:v>
                </c:pt>
                <c:pt idx="10">
                  <c:v>4.8917313080005576E-2</c:v>
                </c:pt>
                <c:pt idx="11">
                  <c:v>4.655671544201101E-2</c:v>
                </c:pt>
                <c:pt idx="12">
                  <c:v>4.3031921022751662E-2</c:v>
                </c:pt>
                <c:pt idx="13">
                  <c:v>4.7662052145920675E-2</c:v>
                </c:pt>
                <c:pt idx="14">
                  <c:v>4.24265878331056E-2</c:v>
                </c:pt>
                <c:pt idx="15">
                  <c:v>3.6064732617075879E-2</c:v>
                </c:pt>
                <c:pt idx="16">
                  <c:v>2.8696909148981264E-2</c:v>
                </c:pt>
                <c:pt idx="17">
                  <c:v>3.0664758581697704E-2</c:v>
                </c:pt>
                <c:pt idx="18">
                  <c:v>2.1530345649847571E-2</c:v>
                </c:pt>
                <c:pt idx="19">
                  <c:v>1.1320159380373951E-2</c:v>
                </c:pt>
                <c:pt idx="20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FAD8-4B35-B485-342AEB9C01F8}"/>
            </c:ext>
          </c:extLst>
        </c:ser>
        <c:ser>
          <c:idx val="1"/>
          <c:order val="1"/>
          <c:tx>
            <c:v>Icosahedron CuAu</c:v>
          </c:tx>
          <c:spPr>
            <a:ln w="25400" cap="rnd">
              <a:noFill/>
              <a:round/>
            </a:ln>
            <a:effectLst/>
          </c:spPr>
          <c:marker>
            <c:symbol val="triangle"/>
            <c:size val="8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'55 icosa EE'!$E$24:$E$44</c:f>
              <c:numCache>
                <c:formatCode>General</c:formatCode>
                <c:ptCount val="21"/>
                <c:pt idx="0">
                  <c:v>100</c:v>
                </c:pt>
                <c:pt idx="1">
                  <c:v>95</c:v>
                </c:pt>
                <c:pt idx="2">
                  <c:v>90</c:v>
                </c:pt>
                <c:pt idx="3">
                  <c:v>85</c:v>
                </c:pt>
                <c:pt idx="4">
                  <c:v>80</c:v>
                </c:pt>
                <c:pt idx="5">
                  <c:v>75</c:v>
                </c:pt>
                <c:pt idx="6">
                  <c:v>70</c:v>
                </c:pt>
                <c:pt idx="7">
                  <c:v>65</c:v>
                </c:pt>
                <c:pt idx="8">
                  <c:v>60</c:v>
                </c:pt>
                <c:pt idx="9">
                  <c:v>55</c:v>
                </c:pt>
                <c:pt idx="10">
                  <c:v>50</c:v>
                </c:pt>
                <c:pt idx="11">
                  <c:v>45</c:v>
                </c:pt>
                <c:pt idx="12">
                  <c:v>40</c:v>
                </c:pt>
                <c:pt idx="13">
                  <c:v>35</c:v>
                </c:pt>
                <c:pt idx="14">
                  <c:v>30</c:v>
                </c:pt>
                <c:pt idx="15">
                  <c:v>25</c:v>
                </c:pt>
                <c:pt idx="16">
                  <c:v>20</c:v>
                </c:pt>
                <c:pt idx="17">
                  <c:v>15</c:v>
                </c:pt>
                <c:pt idx="18">
                  <c:v>10</c:v>
                </c:pt>
                <c:pt idx="19">
                  <c:v>5</c:v>
                </c:pt>
                <c:pt idx="20">
                  <c:v>0</c:v>
                </c:pt>
              </c:numCache>
            </c:numRef>
          </c:xVal>
          <c:yVal>
            <c:numRef>
              <c:f>'55 icosa EE'!$L$24:$L$44</c:f>
              <c:numCache>
                <c:formatCode>General</c:formatCode>
                <c:ptCount val="21"/>
                <c:pt idx="0">
                  <c:v>0</c:v>
                </c:pt>
                <c:pt idx="1">
                  <c:v>-9.3342461080592187E-3</c:v>
                </c:pt>
                <c:pt idx="2">
                  <c:v>-2.8167408033879404E-2</c:v>
                </c:pt>
                <c:pt idx="3">
                  <c:v>-4.4813485827779331E-2</c:v>
                </c:pt>
                <c:pt idx="4">
                  <c:v>-5.9270309388860021E-2</c:v>
                </c:pt>
                <c:pt idx="5">
                  <c:v>-6.3283422400437495E-2</c:v>
                </c:pt>
                <c:pt idx="6">
                  <c:v>-7.3979158892780283E-2</c:v>
                </c:pt>
                <c:pt idx="7">
                  <c:v>-8.2544016080224214E-2</c:v>
                </c:pt>
                <c:pt idx="8">
                  <c:v>-8.8941509860197554E-2</c:v>
                </c:pt>
                <c:pt idx="9">
                  <c:v>-8.7520041637176416E-2</c:v>
                </c:pt>
                <c:pt idx="10">
                  <c:v>-9.0136435799522463E-2</c:v>
                </c:pt>
                <c:pt idx="11">
                  <c:v>-9.0681518195367961E-2</c:v>
                </c:pt>
                <c:pt idx="12">
                  <c:v>-8.8920300361021054E-2</c:v>
                </c:pt>
                <c:pt idx="13">
                  <c:v>-8.208830587728877E-2</c:v>
                </c:pt>
                <c:pt idx="14">
                  <c:v>-7.6639437708648894E-2</c:v>
                </c:pt>
                <c:pt idx="15">
                  <c:v>-6.9123914561493915E-2</c:v>
                </c:pt>
                <c:pt idx="16">
                  <c:v>-5.9340323186397481E-2</c:v>
                </c:pt>
                <c:pt idx="17">
                  <c:v>-4.7104269106816588E-2</c:v>
                </c:pt>
                <c:pt idx="18">
                  <c:v>-3.3613199810623329E-2</c:v>
                </c:pt>
                <c:pt idx="19">
                  <c:v>-1.7918743700748335E-2</c:v>
                </c:pt>
                <c:pt idx="20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FAD8-4B35-B485-342AEB9C01F8}"/>
            </c:ext>
          </c:extLst>
        </c:ser>
        <c:ser>
          <c:idx val="2"/>
          <c:order val="2"/>
          <c:tx>
            <c:v>Icosahedron AgAu</c:v>
          </c:tx>
          <c:spPr>
            <a:ln w="25400" cap="rnd">
              <a:noFill/>
              <a:round/>
            </a:ln>
            <a:effectLst/>
          </c:spPr>
          <c:marker>
            <c:symbol val="star"/>
            <c:size val="8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'55 icosa EE'!$C$46:$C$66</c:f>
              <c:numCache>
                <c:formatCode>General</c:formatCode>
                <c:ptCount val="2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</c:numCache>
            </c:numRef>
          </c:xVal>
          <c:yVal>
            <c:numRef>
              <c:f>'55 icosa EE'!$L$46:$L$66</c:f>
              <c:numCache>
                <c:formatCode>General</c:formatCode>
                <c:ptCount val="21"/>
                <c:pt idx="0">
                  <c:v>0</c:v>
                </c:pt>
                <c:pt idx="1">
                  <c:v>-1.6991560255362081E-2</c:v>
                </c:pt>
                <c:pt idx="2">
                  <c:v>-2.3483644287844108E-2</c:v>
                </c:pt>
                <c:pt idx="3">
                  <c:v>-2.8749373610925222E-2</c:v>
                </c:pt>
                <c:pt idx="4">
                  <c:v>-3.2806166454393271E-2</c:v>
                </c:pt>
                <c:pt idx="5">
                  <c:v>-4.6812616805953944E-2</c:v>
                </c:pt>
                <c:pt idx="6">
                  <c:v>-4.8828839402058399E-2</c:v>
                </c:pt>
                <c:pt idx="7">
                  <c:v>-4.9643967954078327E-2</c:v>
                </c:pt>
                <c:pt idx="8">
                  <c:v>-4.9210829013616841E-2</c:v>
                </c:pt>
                <c:pt idx="9">
                  <c:v>-6.0239818194990136E-2</c:v>
                </c:pt>
                <c:pt idx="10">
                  <c:v>-5.778346330396178E-2</c:v>
                </c:pt>
                <c:pt idx="11">
                  <c:v>-5.4103143208569682E-2</c:v>
                </c:pt>
                <c:pt idx="12">
                  <c:v>-4.9195557056662231E-2</c:v>
                </c:pt>
                <c:pt idx="13">
                  <c:v>-5.7244654110960358E-2</c:v>
                </c:pt>
                <c:pt idx="14">
                  <c:v>-5.0326174608423146E-2</c:v>
                </c:pt>
                <c:pt idx="15">
                  <c:v>-4.2165592017638476E-2</c:v>
                </c:pt>
                <c:pt idx="16">
                  <c:v>-3.2801530041334015E-2</c:v>
                </c:pt>
                <c:pt idx="17">
                  <c:v>-3.7872193264993026E-2</c:v>
                </c:pt>
                <c:pt idx="18">
                  <c:v>-2.6462202485076469E-2</c:v>
                </c:pt>
                <c:pt idx="19">
                  <c:v>-1.3845488815919738E-2</c:v>
                </c:pt>
                <c:pt idx="20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FAD8-4B35-B485-342AEB9C01F8}"/>
            </c:ext>
          </c:extLst>
        </c:ser>
        <c:ser>
          <c:idx val="3"/>
          <c:order val="3"/>
          <c:tx>
            <c:v>Cuboctahedron CuAg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8"/>
            <c:spPr>
              <a:solidFill>
                <a:srgbClr val="C00000"/>
              </a:solidFill>
              <a:ln w="9525">
                <a:solidFill>
                  <a:srgbClr val="C00000"/>
                </a:solidFill>
              </a:ln>
              <a:effectLst/>
            </c:spPr>
          </c:marker>
          <c:xVal>
            <c:numRef>
              <c:f>'55 cubocta EE'!$C$3:$C$23</c:f>
              <c:numCache>
                <c:formatCode>General</c:formatCode>
                <c:ptCount val="2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</c:numCache>
            </c:numRef>
          </c:xVal>
          <c:yVal>
            <c:numRef>
              <c:f>'55 cubocta EE'!$L$3:$L$23</c:f>
              <c:numCache>
                <c:formatCode>General</c:formatCode>
                <c:ptCount val="21"/>
                <c:pt idx="0">
                  <c:v>0</c:v>
                </c:pt>
                <c:pt idx="1">
                  <c:v>1.1897142855820331E-2</c:v>
                </c:pt>
                <c:pt idx="2">
                  <c:v>1.8094091246550814E-2</c:v>
                </c:pt>
                <c:pt idx="3">
                  <c:v>2.3291018410214859E-2</c:v>
                </c:pt>
                <c:pt idx="4">
                  <c:v>2.7432558524658424E-2</c:v>
                </c:pt>
                <c:pt idx="5">
                  <c:v>3.6831591452800794E-2</c:v>
                </c:pt>
                <c:pt idx="6">
                  <c:v>3.9291221246116059E-2</c:v>
                </c:pt>
                <c:pt idx="7">
                  <c:v>4.073206906806881E-2</c:v>
                </c:pt>
                <c:pt idx="8">
                  <c:v>4.1137743324016984E-2</c:v>
                </c:pt>
                <c:pt idx="9">
                  <c:v>4.8075018943611436E-2</c:v>
                </c:pt>
                <c:pt idx="10">
                  <c:v>4.6773009943901656E-2</c:v>
                </c:pt>
                <c:pt idx="11">
                  <c:v>4.45001861327885E-2</c:v>
                </c:pt>
                <c:pt idx="12">
                  <c:v>4.1164808198588587E-2</c:v>
                </c:pt>
                <c:pt idx="13">
                  <c:v>4.5559565963055215E-2</c:v>
                </c:pt>
                <c:pt idx="14">
                  <c:v>4.0531177672767371E-2</c:v>
                </c:pt>
                <c:pt idx="15">
                  <c:v>3.4509838558094752E-2</c:v>
                </c:pt>
                <c:pt idx="16">
                  <c:v>2.7411552998005295E-2</c:v>
                </c:pt>
                <c:pt idx="17">
                  <c:v>2.9372776481750573E-2</c:v>
                </c:pt>
                <c:pt idx="18">
                  <c:v>2.0607515347126043E-2</c:v>
                </c:pt>
                <c:pt idx="19">
                  <c:v>1.0816890663166115E-2</c:v>
                </c:pt>
                <c:pt idx="20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FAD8-4B35-B485-342AEB9C01F8}"/>
            </c:ext>
          </c:extLst>
        </c:ser>
        <c:ser>
          <c:idx val="4"/>
          <c:order val="4"/>
          <c:tx>
            <c:v>Cuboctahedron CuAu</c:v>
          </c:tx>
          <c:spPr>
            <a:ln w="25400" cap="rnd">
              <a:noFill/>
              <a:round/>
            </a:ln>
            <a:effectLst/>
          </c:spPr>
          <c:marker>
            <c:symbol val="triangle"/>
            <c:size val="8"/>
            <c:spPr>
              <a:solidFill>
                <a:srgbClr val="FF0000"/>
              </a:solidFill>
              <a:ln w="9525">
                <a:solidFill>
                  <a:srgbClr val="C00000"/>
                </a:solidFill>
              </a:ln>
              <a:effectLst/>
            </c:spPr>
          </c:marker>
          <c:dPt>
            <c:idx val="4"/>
            <c:marker>
              <c:symbol val="triangle"/>
              <c:size val="8"/>
              <c:spPr>
                <a:solidFill>
                  <a:srgbClr val="C00000"/>
                </a:solidFill>
                <a:ln w="9525">
                  <a:solidFill>
                    <a:srgbClr val="C0000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4-FAD8-4B35-B485-342AEB9C01F8}"/>
              </c:ext>
            </c:extLst>
          </c:dPt>
          <c:xVal>
            <c:numRef>
              <c:f>'55 cubocta EE'!$E$25:$E$45</c:f>
              <c:numCache>
                <c:formatCode>General</c:formatCode>
                <c:ptCount val="21"/>
                <c:pt idx="0">
                  <c:v>100</c:v>
                </c:pt>
                <c:pt idx="1">
                  <c:v>95</c:v>
                </c:pt>
                <c:pt idx="2">
                  <c:v>90</c:v>
                </c:pt>
                <c:pt idx="3">
                  <c:v>85</c:v>
                </c:pt>
                <c:pt idx="4">
                  <c:v>80</c:v>
                </c:pt>
                <c:pt idx="5">
                  <c:v>75</c:v>
                </c:pt>
                <c:pt idx="6">
                  <c:v>70</c:v>
                </c:pt>
                <c:pt idx="7">
                  <c:v>65</c:v>
                </c:pt>
                <c:pt idx="8">
                  <c:v>60</c:v>
                </c:pt>
                <c:pt idx="9">
                  <c:v>55</c:v>
                </c:pt>
                <c:pt idx="10">
                  <c:v>50</c:v>
                </c:pt>
                <c:pt idx="11">
                  <c:v>45</c:v>
                </c:pt>
                <c:pt idx="12">
                  <c:v>40</c:v>
                </c:pt>
                <c:pt idx="13">
                  <c:v>35</c:v>
                </c:pt>
                <c:pt idx="14">
                  <c:v>30</c:v>
                </c:pt>
                <c:pt idx="15">
                  <c:v>25</c:v>
                </c:pt>
                <c:pt idx="16">
                  <c:v>20</c:v>
                </c:pt>
                <c:pt idx="17">
                  <c:v>15</c:v>
                </c:pt>
                <c:pt idx="18">
                  <c:v>10</c:v>
                </c:pt>
                <c:pt idx="19">
                  <c:v>5</c:v>
                </c:pt>
                <c:pt idx="20">
                  <c:v>0</c:v>
                </c:pt>
              </c:numCache>
            </c:numRef>
          </c:xVal>
          <c:yVal>
            <c:numRef>
              <c:f>'55 cubocta EE'!$L$25:$L$45</c:f>
              <c:numCache>
                <c:formatCode>General</c:formatCode>
                <c:ptCount val="21"/>
                <c:pt idx="0">
                  <c:v>0</c:v>
                </c:pt>
                <c:pt idx="1">
                  <c:v>-8.9358002108741452E-3</c:v>
                </c:pt>
                <c:pt idx="2">
                  <c:v>-2.6991397872210943E-2</c:v>
                </c:pt>
                <c:pt idx="3">
                  <c:v>-4.2915849309316467E-2</c:v>
                </c:pt>
                <c:pt idx="4">
                  <c:v>-5.6796744872177563E-2</c:v>
                </c:pt>
                <c:pt idx="5">
                  <c:v>-6.0460209011814037E-2</c:v>
                </c:pt>
                <c:pt idx="6">
                  <c:v>-7.0756000824907739E-2</c:v>
                </c:pt>
                <c:pt idx="7">
                  <c:v>-7.8949552720851024E-2</c:v>
                </c:pt>
                <c:pt idx="8">
                  <c:v>-8.5030067710137214E-2</c:v>
                </c:pt>
                <c:pt idx="9">
                  <c:v>-8.3634714817317324E-2</c:v>
                </c:pt>
                <c:pt idx="10">
                  <c:v>-8.626196924003815E-2</c:v>
                </c:pt>
                <c:pt idx="11">
                  <c:v>-8.6729694447559291E-2</c:v>
                </c:pt>
                <c:pt idx="12">
                  <c:v>-8.49941502481939E-2</c:v>
                </c:pt>
                <c:pt idx="13">
                  <c:v>-7.8456688515302075E-2</c:v>
                </c:pt>
                <c:pt idx="14">
                  <c:v>-7.3290087352904876E-2</c:v>
                </c:pt>
                <c:pt idx="15">
                  <c:v>-6.6139563724267103E-2</c:v>
                </c:pt>
                <c:pt idx="16">
                  <c:v>-5.6798378741848121E-2</c:v>
                </c:pt>
                <c:pt idx="17">
                  <c:v>-4.5103361197009473E-2</c:v>
                </c:pt>
                <c:pt idx="18">
                  <c:v>-3.2089739098620063E-2</c:v>
                </c:pt>
                <c:pt idx="19">
                  <c:v>-1.7167613190395697E-2</c:v>
                </c:pt>
                <c:pt idx="20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5-FAD8-4B35-B485-342AEB9C01F8}"/>
            </c:ext>
          </c:extLst>
        </c:ser>
        <c:ser>
          <c:idx val="5"/>
          <c:order val="5"/>
          <c:tx>
            <c:v>Cuboctahedron AgAu</c:v>
          </c:tx>
          <c:spPr>
            <a:ln w="25400" cap="rnd">
              <a:noFill/>
              <a:round/>
            </a:ln>
            <a:effectLst/>
          </c:spPr>
          <c:marker>
            <c:symbol val="star"/>
            <c:size val="6"/>
            <c:spPr>
              <a:solidFill>
                <a:srgbClr val="C00000"/>
              </a:solidFill>
              <a:ln w="9525">
                <a:solidFill>
                  <a:srgbClr val="C00000"/>
                </a:solidFill>
              </a:ln>
              <a:effectLst/>
            </c:spPr>
          </c:marker>
          <c:xVal>
            <c:numRef>
              <c:f>'55 icosa EE'!$C$46:$C$66</c:f>
              <c:numCache>
                <c:formatCode>General</c:formatCode>
                <c:ptCount val="2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</c:numCache>
            </c:numRef>
          </c:xVal>
          <c:yVal>
            <c:numRef>
              <c:f>'55 icosa EE'!$L$46:$L$66</c:f>
              <c:numCache>
                <c:formatCode>General</c:formatCode>
                <c:ptCount val="21"/>
                <c:pt idx="0">
                  <c:v>0</c:v>
                </c:pt>
                <c:pt idx="1">
                  <c:v>-1.6991560255362081E-2</c:v>
                </c:pt>
                <c:pt idx="2">
                  <c:v>-2.3483644287844108E-2</c:v>
                </c:pt>
                <c:pt idx="3">
                  <c:v>-2.8749373610925222E-2</c:v>
                </c:pt>
                <c:pt idx="4">
                  <c:v>-3.2806166454393271E-2</c:v>
                </c:pt>
                <c:pt idx="5">
                  <c:v>-4.6812616805953944E-2</c:v>
                </c:pt>
                <c:pt idx="6">
                  <c:v>-4.8828839402058399E-2</c:v>
                </c:pt>
                <c:pt idx="7">
                  <c:v>-4.9643967954078327E-2</c:v>
                </c:pt>
                <c:pt idx="8">
                  <c:v>-4.9210829013616841E-2</c:v>
                </c:pt>
                <c:pt idx="9">
                  <c:v>-6.0239818194990136E-2</c:v>
                </c:pt>
                <c:pt idx="10">
                  <c:v>-5.778346330396178E-2</c:v>
                </c:pt>
                <c:pt idx="11">
                  <c:v>-5.4103143208569682E-2</c:v>
                </c:pt>
                <c:pt idx="12">
                  <c:v>-4.9195557056662231E-2</c:v>
                </c:pt>
                <c:pt idx="13">
                  <c:v>-5.7244654110960358E-2</c:v>
                </c:pt>
                <c:pt idx="14">
                  <c:v>-5.0326174608423146E-2</c:v>
                </c:pt>
                <c:pt idx="15">
                  <c:v>-4.2165592017638476E-2</c:v>
                </c:pt>
                <c:pt idx="16">
                  <c:v>-3.2801530041334015E-2</c:v>
                </c:pt>
                <c:pt idx="17">
                  <c:v>-3.7872193264993026E-2</c:v>
                </c:pt>
                <c:pt idx="18">
                  <c:v>-2.6462202485076469E-2</c:v>
                </c:pt>
                <c:pt idx="19">
                  <c:v>-1.3845488815919738E-2</c:v>
                </c:pt>
                <c:pt idx="20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6-FAD8-4B35-B485-342AEB9C01F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62013840"/>
        <c:axId val="362014168"/>
      </c:scatterChart>
      <c:valAx>
        <c:axId val="362013840"/>
        <c:scaling>
          <c:orientation val="minMax"/>
          <c:max val="100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800" b="1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800" b="1" i="0" baseline="0">
                    <a:solidFill>
                      <a:sysClr val="windowText" lastClr="000000"/>
                    </a:solidFill>
                    <a:effectLst/>
                  </a:rPr>
                  <a:t>Element 1 Composition (%)</a:t>
                </a:r>
                <a:endParaRPr lang="en-US" sz="1800" b="1">
                  <a:solidFill>
                    <a:sysClr val="windowText" lastClr="000000"/>
                  </a:solidFill>
                  <a:effectLst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800" b="1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in"/>
        <c:minorTickMark val="none"/>
        <c:tickLblPos val="low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62014168"/>
        <c:crossesAt val="-3.4"/>
        <c:crossBetween val="midCat"/>
        <c:majorUnit val="10"/>
      </c:valAx>
      <c:valAx>
        <c:axId val="362014168"/>
        <c:scaling>
          <c:orientation val="minMax"/>
          <c:max val="8.0000000000000016E-2"/>
          <c:min val="-0.2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1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800" b="1" i="0" baseline="0">
                    <a:solidFill>
                      <a:sysClr val="windowText" lastClr="000000"/>
                    </a:solidFill>
                    <a:effectLst/>
                  </a:rPr>
                  <a:t>Average EE (eV/atom)</a:t>
                </a:r>
                <a:endParaRPr lang="en-US" sz="1800" b="1">
                  <a:solidFill>
                    <a:sysClr val="windowText" lastClr="000000"/>
                  </a:solidFill>
                  <a:effectLst/>
                </a:endParaRPr>
              </a:p>
            </c:rich>
          </c:tx>
          <c:layout>
            <c:manualLayout>
              <c:xMode val="edge"/>
              <c:yMode val="edge"/>
              <c:x val="1.5853093824369717E-2"/>
              <c:y val="0.19574962677389651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800" b="1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in"/>
        <c:minorTickMark val="none"/>
        <c:tickLblPos val="nextTo"/>
        <c:spPr>
          <a:noFill/>
          <a:ln w="1905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62013840"/>
        <c:crosses val="autoZero"/>
        <c:crossBetween val="midCat"/>
      </c:valAx>
      <c:spPr>
        <a:noFill/>
        <a:ln w="19050">
          <a:solidFill>
            <a:schemeClr val="tx1"/>
          </a:solidFill>
        </a:ln>
        <a:effectLst/>
      </c:spPr>
    </c:plotArea>
    <c:legend>
      <c:legendPos val="r"/>
      <c:layout>
        <c:manualLayout>
          <c:xMode val="edge"/>
          <c:yMode val="edge"/>
          <c:x val="0.20131118722117616"/>
          <c:y val="0.69165037437009169"/>
          <c:w val="0.74883796868454855"/>
          <c:h val="0.1736473199219800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ctr">
              <a:defRPr sz="2000" b="1" i="0" u="none" strike="noStrike" kern="1200" spc="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r>
              <a:rPr lang="en-US" sz="2000" b="1" i="0" baseline="0">
                <a:solidFill>
                  <a:sysClr val="windowText" lastClr="000000"/>
                </a:solidFill>
                <a:effectLst/>
              </a:rPr>
              <a:t>147-atom BNP</a:t>
            </a:r>
            <a:endParaRPr lang="en-US" sz="2000" b="1">
              <a:solidFill>
                <a:sysClr val="windowText" lastClr="000000"/>
              </a:solidFill>
              <a:effectLst/>
            </a:endParaRPr>
          </a:p>
        </c:rich>
      </c:tx>
      <c:layout>
        <c:manualLayout>
          <c:xMode val="edge"/>
          <c:yMode val="edge"/>
          <c:x val="0.42312229920780708"/>
          <c:y val="3.763427575177261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>
            <a:defRPr sz="2000" b="1" i="0" u="none" strike="noStrike" kern="1200" spc="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9569620432927184"/>
          <c:y val="3.8476942263337109E-2"/>
          <c:w val="0.74789471883573877"/>
          <c:h val="0.83447854289137235"/>
        </c:manualLayout>
      </c:layout>
      <c:scatterChart>
        <c:scatterStyle val="lineMarker"/>
        <c:varyColors val="0"/>
        <c:ser>
          <c:idx val="0"/>
          <c:order val="0"/>
          <c:tx>
            <c:v>Icosahedron CuAg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8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'55 icosa EE'!$C$2:$C$22</c:f>
              <c:numCache>
                <c:formatCode>General</c:formatCode>
                <c:ptCount val="2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</c:numCache>
            </c:numRef>
          </c:xVal>
          <c:yVal>
            <c:numRef>
              <c:f>Sheet6!$L$3:$L$23</c:f>
              <c:numCache>
                <c:formatCode>General</c:formatCode>
                <c:ptCount val="21"/>
                <c:pt idx="0">
                  <c:v>0</c:v>
                </c:pt>
                <c:pt idx="1">
                  <c:v>9.6767297650273143E-3</c:v>
                </c:pt>
                <c:pt idx="2">
                  <c:v>1.8376836795609197E-2</c:v>
                </c:pt>
                <c:pt idx="3">
                  <c:v>2.3998077075710444E-2</c:v>
                </c:pt>
                <c:pt idx="4">
                  <c:v>3.0848919600050095E-2</c:v>
                </c:pt>
                <c:pt idx="5">
                  <c:v>3.7286190640210659E-2</c:v>
                </c:pt>
                <c:pt idx="6">
                  <c:v>3.9576430117550965E-2</c:v>
                </c:pt>
                <c:pt idx="7">
                  <c:v>4.3835770970567678E-2</c:v>
                </c:pt>
                <c:pt idx="8">
                  <c:v>4.7432309665092154E-2</c:v>
                </c:pt>
                <c:pt idx="9">
                  <c:v>4.6959683668494012E-2</c:v>
                </c:pt>
                <c:pt idx="10">
                  <c:v>4.8308778925431284E-2</c:v>
                </c:pt>
                <c:pt idx="11">
                  <c:v>4.867662057230282E-2</c:v>
                </c:pt>
                <c:pt idx="12">
                  <c:v>4.5807053425930944E-2</c:v>
                </c:pt>
                <c:pt idx="13">
                  <c:v>4.4718722353831564E-2</c:v>
                </c:pt>
                <c:pt idx="14">
                  <c:v>4.2821416007198021E-2</c:v>
                </c:pt>
                <c:pt idx="15">
                  <c:v>3.6255530779929712E-2</c:v>
                </c:pt>
                <c:pt idx="16">
                  <c:v>3.2666122716459078E-2</c:v>
                </c:pt>
                <c:pt idx="17">
                  <c:v>2.7778474507091699E-2</c:v>
                </c:pt>
                <c:pt idx="18">
                  <c:v>1.819705272713712E-2</c:v>
                </c:pt>
                <c:pt idx="19">
                  <c:v>1.1681054038539029E-2</c:v>
                </c:pt>
                <c:pt idx="20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7FC2-4B48-B870-2092014EAE8C}"/>
            </c:ext>
          </c:extLst>
        </c:ser>
        <c:ser>
          <c:idx val="1"/>
          <c:order val="1"/>
          <c:tx>
            <c:v>Icosahedron CuAu</c:v>
          </c:tx>
          <c:spPr>
            <a:ln w="25400" cap="rnd">
              <a:noFill/>
              <a:round/>
            </a:ln>
            <a:effectLst/>
          </c:spPr>
          <c:marker>
            <c:symbol val="triangle"/>
            <c:size val="8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'55 icosa EE'!$E$24:$E$44</c:f>
              <c:numCache>
                <c:formatCode>General</c:formatCode>
                <c:ptCount val="21"/>
                <c:pt idx="0">
                  <c:v>100</c:v>
                </c:pt>
                <c:pt idx="1">
                  <c:v>95</c:v>
                </c:pt>
                <c:pt idx="2">
                  <c:v>90</c:v>
                </c:pt>
                <c:pt idx="3">
                  <c:v>85</c:v>
                </c:pt>
                <c:pt idx="4">
                  <c:v>80</c:v>
                </c:pt>
                <c:pt idx="5">
                  <c:v>75</c:v>
                </c:pt>
                <c:pt idx="6">
                  <c:v>70</c:v>
                </c:pt>
                <c:pt idx="7">
                  <c:v>65</c:v>
                </c:pt>
                <c:pt idx="8">
                  <c:v>60</c:v>
                </c:pt>
                <c:pt idx="9">
                  <c:v>55</c:v>
                </c:pt>
                <c:pt idx="10">
                  <c:v>50</c:v>
                </c:pt>
                <c:pt idx="11">
                  <c:v>45</c:v>
                </c:pt>
                <c:pt idx="12">
                  <c:v>40</c:v>
                </c:pt>
                <c:pt idx="13">
                  <c:v>35</c:v>
                </c:pt>
                <c:pt idx="14">
                  <c:v>30</c:v>
                </c:pt>
                <c:pt idx="15">
                  <c:v>25</c:v>
                </c:pt>
                <c:pt idx="16">
                  <c:v>20</c:v>
                </c:pt>
                <c:pt idx="17">
                  <c:v>15</c:v>
                </c:pt>
                <c:pt idx="18">
                  <c:v>10</c:v>
                </c:pt>
                <c:pt idx="19">
                  <c:v>5</c:v>
                </c:pt>
                <c:pt idx="20">
                  <c:v>0</c:v>
                </c:pt>
              </c:numCache>
            </c:numRef>
          </c:xVal>
          <c:yVal>
            <c:numRef>
              <c:f>Sheet6!$L$25:$L$45</c:f>
              <c:numCache>
                <c:formatCode>General</c:formatCode>
                <c:ptCount val="21"/>
                <c:pt idx="0">
                  <c:v>0</c:v>
                </c:pt>
                <c:pt idx="1">
                  <c:v>-1.7019065772796438E-2</c:v>
                </c:pt>
                <c:pt idx="2">
                  <c:v>-3.2284023282449503E-2</c:v>
                </c:pt>
                <c:pt idx="3">
                  <c:v>-4.9386203473771317E-2</c:v>
                </c:pt>
                <c:pt idx="4">
                  <c:v>-6.0519712254766045E-2</c:v>
                </c:pt>
                <c:pt idx="5">
                  <c:v>-7.0223416341971934E-2</c:v>
                </c:pt>
                <c:pt idx="6">
                  <c:v>-8.0919893732986026E-2</c:v>
                </c:pt>
                <c:pt idx="7">
                  <c:v>-8.7106061529154122E-2</c:v>
                </c:pt>
                <c:pt idx="8">
                  <c:v>-9.1543713584129494E-2</c:v>
                </c:pt>
                <c:pt idx="9">
                  <c:v>-9.532988707534118E-2</c:v>
                </c:pt>
                <c:pt idx="10">
                  <c:v>-9.5836080093624876E-2</c:v>
                </c:pt>
                <c:pt idx="11">
                  <c:v>-9.4323156545561559E-2</c:v>
                </c:pt>
                <c:pt idx="12">
                  <c:v>-9.228216338203743E-2</c:v>
                </c:pt>
                <c:pt idx="13">
                  <c:v>-8.7876002203959303E-2</c:v>
                </c:pt>
                <c:pt idx="14">
                  <c:v>-8.0947666083995284E-2</c:v>
                </c:pt>
                <c:pt idx="15">
                  <c:v>-7.2262086158954242E-2</c:v>
                </c:pt>
                <c:pt idx="16">
                  <c:v>-6.1436717278766984E-2</c:v>
                </c:pt>
                <c:pt idx="17">
                  <c:v>-4.9064737713069795E-2</c:v>
                </c:pt>
                <c:pt idx="18">
                  <c:v>-3.4810149316397421E-2</c:v>
                </c:pt>
                <c:pt idx="19">
                  <c:v>-1.8979294951292441E-2</c:v>
                </c:pt>
                <c:pt idx="20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7FC2-4B48-B870-2092014EAE8C}"/>
            </c:ext>
          </c:extLst>
        </c:ser>
        <c:ser>
          <c:idx val="2"/>
          <c:order val="2"/>
          <c:tx>
            <c:v>Icosahedron AgAu</c:v>
          </c:tx>
          <c:spPr>
            <a:ln w="25400" cap="rnd">
              <a:noFill/>
              <a:round/>
            </a:ln>
            <a:effectLst/>
          </c:spPr>
          <c:marker>
            <c:symbol val="star"/>
            <c:size val="8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'55 icosa EE'!$C$46:$C$66</c:f>
              <c:numCache>
                <c:formatCode>General</c:formatCode>
                <c:ptCount val="2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</c:numCache>
            </c:numRef>
          </c:xVal>
          <c:yVal>
            <c:numRef>
              <c:f>Sheet6!$L$47:$L$67</c:f>
              <c:numCache>
                <c:formatCode>General</c:formatCode>
                <c:ptCount val="21"/>
                <c:pt idx="0">
                  <c:v>0</c:v>
                </c:pt>
                <c:pt idx="1">
                  <c:v>-1.1540592807492089E-2</c:v>
                </c:pt>
                <c:pt idx="2">
                  <c:v>-2.2025491985591561E-2</c:v>
                </c:pt>
                <c:pt idx="3">
                  <c:v>-2.7542793446142522E-2</c:v>
                </c:pt>
                <c:pt idx="4">
                  <c:v>-3.6052856614072759E-2</c:v>
                </c:pt>
                <c:pt idx="5">
                  <c:v>-4.3555113290074665E-2</c:v>
                </c:pt>
                <c:pt idx="6">
                  <c:v>-4.5451236973355069E-2</c:v>
                </c:pt>
                <c:pt idx="7">
                  <c:v>-5.0907644134922769E-2</c:v>
                </c:pt>
                <c:pt idx="8">
                  <c:v>-5.5313925171670775E-2</c:v>
                </c:pt>
                <c:pt idx="9">
                  <c:v>-5.3554332043076025E-2</c:v>
                </c:pt>
                <c:pt idx="10">
                  <c:v>-5.616148237446783E-2</c:v>
                </c:pt>
                <c:pt idx="11">
                  <c:v>-5.7466666307195213E-2</c:v>
                </c:pt>
                <c:pt idx="12">
                  <c:v>-5.2620019720729161E-2</c:v>
                </c:pt>
                <c:pt idx="13">
                  <c:v>-5.1644510006040978E-2</c:v>
                </c:pt>
                <c:pt idx="14">
                  <c:v>-5.0171388085076041E-2</c:v>
                </c:pt>
                <c:pt idx="15">
                  <c:v>-4.1800912446504412E-2</c:v>
                </c:pt>
                <c:pt idx="16">
                  <c:v>-3.7806250752590032E-2</c:v>
                </c:pt>
                <c:pt idx="17">
                  <c:v>-3.3102583489619919E-2</c:v>
                </c:pt>
                <c:pt idx="18">
                  <c:v>-2.1160477496158236E-2</c:v>
                </c:pt>
                <c:pt idx="19">
                  <c:v>-1.4406284861097296E-2</c:v>
                </c:pt>
                <c:pt idx="20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7FC2-4B48-B870-2092014EAE8C}"/>
            </c:ext>
          </c:extLst>
        </c:ser>
        <c:ser>
          <c:idx val="3"/>
          <c:order val="3"/>
          <c:tx>
            <c:v>Cuboctahedron CuAg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8"/>
            <c:spPr>
              <a:solidFill>
                <a:srgbClr val="C00000"/>
              </a:solidFill>
              <a:ln w="9525">
                <a:solidFill>
                  <a:srgbClr val="C00000"/>
                </a:solidFill>
              </a:ln>
              <a:effectLst/>
            </c:spPr>
          </c:marker>
          <c:xVal>
            <c:numRef>
              <c:f>'55 cubocta EE'!$C$3:$C$23</c:f>
              <c:numCache>
                <c:formatCode>General</c:formatCode>
                <c:ptCount val="2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</c:numCache>
            </c:numRef>
          </c:xVal>
          <c:yVal>
            <c:numRef>
              <c:f>Sheet7!$L$3:$L$23</c:f>
              <c:numCache>
                <c:formatCode>General</c:formatCode>
                <c:ptCount val="21"/>
                <c:pt idx="0">
                  <c:v>0</c:v>
                </c:pt>
                <c:pt idx="1">
                  <c:v>9.3051469035621004E-3</c:v>
                </c:pt>
                <c:pt idx="2">
                  <c:v>1.7933662554370233E-2</c:v>
                </c:pt>
                <c:pt idx="3">
                  <c:v>2.313202122864233E-2</c:v>
                </c:pt>
                <c:pt idx="4">
                  <c:v>3.027924532310422E-2</c:v>
                </c:pt>
                <c:pt idx="5">
                  <c:v>3.5861122100643295E-2</c:v>
                </c:pt>
                <c:pt idx="6">
                  <c:v>3.8432833551817147E-2</c:v>
                </c:pt>
                <c:pt idx="7">
                  <c:v>4.2566452337801541E-2</c:v>
                </c:pt>
                <c:pt idx="8">
                  <c:v>4.600576188676464E-2</c:v>
                </c:pt>
                <c:pt idx="9">
                  <c:v>4.5326332167006989E-2</c:v>
                </c:pt>
                <c:pt idx="10">
                  <c:v>4.7107168425623902E-2</c:v>
                </c:pt>
                <c:pt idx="11">
                  <c:v>4.7852795448852348E-2</c:v>
                </c:pt>
                <c:pt idx="12">
                  <c:v>4.4327736683120067E-2</c:v>
                </c:pt>
                <c:pt idx="13">
                  <c:v>4.3254625919072476E-2</c:v>
                </c:pt>
                <c:pt idx="14">
                  <c:v>4.1286468036674018E-2</c:v>
                </c:pt>
                <c:pt idx="15">
                  <c:v>3.519918591092952E-2</c:v>
                </c:pt>
                <c:pt idx="16">
                  <c:v>3.1224892747268695E-2</c:v>
                </c:pt>
                <c:pt idx="17">
                  <c:v>2.6997940466194525E-2</c:v>
                </c:pt>
                <c:pt idx="18">
                  <c:v>1.7770818812896771E-2</c:v>
                </c:pt>
                <c:pt idx="19">
                  <c:v>1.13504536204308E-2</c:v>
                </c:pt>
                <c:pt idx="20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7FC2-4B48-B870-2092014EAE8C}"/>
            </c:ext>
          </c:extLst>
        </c:ser>
        <c:ser>
          <c:idx val="4"/>
          <c:order val="4"/>
          <c:tx>
            <c:v>Cuboctahedron CuAu</c:v>
          </c:tx>
          <c:spPr>
            <a:ln w="25400" cap="rnd">
              <a:noFill/>
              <a:round/>
            </a:ln>
            <a:effectLst/>
          </c:spPr>
          <c:marker>
            <c:symbol val="triangle"/>
            <c:size val="8"/>
            <c:spPr>
              <a:solidFill>
                <a:srgbClr val="FF0000"/>
              </a:solidFill>
              <a:ln w="9525">
                <a:solidFill>
                  <a:srgbClr val="C00000"/>
                </a:solidFill>
              </a:ln>
              <a:effectLst/>
            </c:spPr>
          </c:marker>
          <c:dPt>
            <c:idx val="4"/>
            <c:marker>
              <c:symbol val="triangle"/>
              <c:size val="8"/>
              <c:spPr>
                <a:solidFill>
                  <a:srgbClr val="C00000"/>
                </a:solidFill>
                <a:ln w="9525">
                  <a:solidFill>
                    <a:srgbClr val="C00000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4-7FC2-4B48-B870-2092014EAE8C}"/>
              </c:ext>
            </c:extLst>
          </c:dPt>
          <c:xVal>
            <c:numRef>
              <c:f>'55 cubocta EE'!$E$25:$E$45</c:f>
              <c:numCache>
                <c:formatCode>General</c:formatCode>
                <c:ptCount val="21"/>
                <c:pt idx="0">
                  <c:v>100</c:v>
                </c:pt>
                <c:pt idx="1">
                  <c:v>95</c:v>
                </c:pt>
                <c:pt idx="2">
                  <c:v>90</c:v>
                </c:pt>
                <c:pt idx="3">
                  <c:v>85</c:v>
                </c:pt>
                <c:pt idx="4">
                  <c:v>80</c:v>
                </c:pt>
                <c:pt idx="5">
                  <c:v>75</c:v>
                </c:pt>
                <c:pt idx="6">
                  <c:v>70</c:v>
                </c:pt>
                <c:pt idx="7">
                  <c:v>65</c:v>
                </c:pt>
                <c:pt idx="8">
                  <c:v>60</c:v>
                </c:pt>
                <c:pt idx="9">
                  <c:v>55</c:v>
                </c:pt>
                <c:pt idx="10">
                  <c:v>50</c:v>
                </c:pt>
                <c:pt idx="11">
                  <c:v>45</c:v>
                </c:pt>
                <c:pt idx="12">
                  <c:v>40</c:v>
                </c:pt>
                <c:pt idx="13">
                  <c:v>35</c:v>
                </c:pt>
                <c:pt idx="14">
                  <c:v>30</c:v>
                </c:pt>
                <c:pt idx="15">
                  <c:v>25</c:v>
                </c:pt>
                <c:pt idx="16">
                  <c:v>20</c:v>
                </c:pt>
                <c:pt idx="17">
                  <c:v>15</c:v>
                </c:pt>
                <c:pt idx="18">
                  <c:v>10</c:v>
                </c:pt>
                <c:pt idx="19">
                  <c:v>5</c:v>
                </c:pt>
                <c:pt idx="20">
                  <c:v>0</c:v>
                </c:pt>
              </c:numCache>
            </c:numRef>
          </c:xVal>
          <c:yVal>
            <c:numRef>
              <c:f>Sheet7!$L$25:$L$45</c:f>
              <c:numCache>
                <c:formatCode>General</c:formatCode>
                <c:ptCount val="21"/>
                <c:pt idx="0">
                  <c:v>0</c:v>
                </c:pt>
                <c:pt idx="1">
                  <c:v>-1.6272255571675664E-2</c:v>
                </c:pt>
                <c:pt idx="2">
                  <c:v>-3.1153962840614557E-2</c:v>
                </c:pt>
                <c:pt idx="3">
                  <c:v>-4.7519222525016946E-2</c:v>
                </c:pt>
                <c:pt idx="4">
                  <c:v>-5.8477432804372231E-2</c:v>
                </c:pt>
                <c:pt idx="5">
                  <c:v>-6.7274742293196521E-2</c:v>
                </c:pt>
                <c:pt idx="6">
                  <c:v>-7.900073081379233E-2</c:v>
                </c:pt>
                <c:pt idx="7">
                  <c:v>-8.3715010795725853E-2</c:v>
                </c:pt>
                <c:pt idx="8">
                  <c:v>-8.7748742463978457E-2</c:v>
                </c:pt>
                <c:pt idx="9">
                  <c:v>-9.2932824019640092E-2</c:v>
                </c:pt>
                <c:pt idx="10">
                  <c:v>-9.2056407039584842E-2</c:v>
                </c:pt>
                <c:pt idx="11">
                  <c:v>-9.120954316712937E-2</c:v>
                </c:pt>
                <c:pt idx="12">
                  <c:v>-8.996489545666031E-2</c:v>
                </c:pt>
                <c:pt idx="13">
                  <c:v>-8.5139513188017268E-2</c:v>
                </c:pt>
                <c:pt idx="14">
                  <c:v>-7.6997116240141827E-2</c:v>
                </c:pt>
                <c:pt idx="15">
                  <c:v>-7.1010151186980397E-2</c:v>
                </c:pt>
                <c:pt idx="16">
                  <c:v>-6.0226725344832643E-2</c:v>
                </c:pt>
                <c:pt idx="17">
                  <c:v>-4.7768833193980009E-2</c:v>
                </c:pt>
                <c:pt idx="18">
                  <c:v>-3.3397548710931202E-2</c:v>
                </c:pt>
                <c:pt idx="19">
                  <c:v>-1.7915210776664442E-2</c:v>
                </c:pt>
                <c:pt idx="20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5-7FC2-4B48-B870-2092014EAE8C}"/>
            </c:ext>
          </c:extLst>
        </c:ser>
        <c:ser>
          <c:idx val="5"/>
          <c:order val="5"/>
          <c:tx>
            <c:v>Cuboctahedron AgAu</c:v>
          </c:tx>
          <c:spPr>
            <a:ln w="25400" cap="rnd">
              <a:noFill/>
              <a:round/>
            </a:ln>
            <a:effectLst/>
          </c:spPr>
          <c:marker>
            <c:symbol val="star"/>
            <c:size val="6"/>
            <c:spPr>
              <a:solidFill>
                <a:srgbClr val="C00000"/>
              </a:solidFill>
              <a:ln w="9525">
                <a:solidFill>
                  <a:srgbClr val="C00000"/>
                </a:solidFill>
              </a:ln>
              <a:effectLst/>
            </c:spPr>
          </c:marker>
          <c:xVal>
            <c:numRef>
              <c:f>'55 icosa EE'!$C$46:$C$66</c:f>
              <c:numCache>
                <c:formatCode>General</c:formatCode>
                <c:ptCount val="21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45</c:v>
                </c:pt>
                <c:pt idx="10">
                  <c:v>50</c:v>
                </c:pt>
                <c:pt idx="11">
                  <c:v>55</c:v>
                </c:pt>
                <c:pt idx="12">
                  <c:v>60</c:v>
                </c:pt>
                <c:pt idx="13">
                  <c:v>65</c:v>
                </c:pt>
                <c:pt idx="14">
                  <c:v>70</c:v>
                </c:pt>
                <c:pt idx="15">
                  <c:v>75</c:v>
                </c:pt>
                <c:pt idx="16">
                  <c:v>80</c:v>
                </c:pt>
                <c:pt idx="17">
                  <c:v>85</c:v>
                </c:pt>
                <c:pt idx="18">
                  <c:v>90</c:v>
                </c:pt>
                <c:pt idx="19">
                  <c:v>95</c:v>
                </c:pt>
                <c:pt idx="20">
                  <c:v>100</c:v>
                </c:pt>
              </c:numCache>
            </c:numRef>
          </c:xVal>
          <c:yVal>
            <c:numRef>
              <c:f>Sheet7!$L$47:$L$67</c:f>
              <c:numCache>
                <c:formatCode>General</c:formatCode>
                <c:ptCount val="21"/>
                <c:pt idx="0">
                  <c:v>0</c:v>
                </c:pt>
                <c:pt idx="1">
                  <c:v>-1.1171865808054626E-2</c:v>
                </c:pt>
                <c:pt idx="2">
                  <c:v>-2.1343173220900624E-2</c:v>
                </c:pt>
                <c:pt idx="3">
                  <c:v>-2.6618654608322245E-2</c:v>
                </c:pt>
                <c:pt idx="4">
                  <c:v>-3.4888075185910417E-2</c:v>
                </c:pt>
                <c:pt idx="5">
                  <c:v>-4.2095118655697039E-2</c:v>
                </c:pt>
                <c:pt idx="6">
                  <c:v>-4.411079061313572E-2</c:v>
                </c:pt>
                <c:pt idx="7">
                  <c:v>-4.9194414893191762E-2</c:v>
                </c:pt>
                <c:pt idx="8">
                  <c:v>-5.357408098809513E-2</c:v>
                </c:pt>
                <c:pt idx="9">
                  <c:v>-5.2055275780781507E-2</c:v>
                </c:pt>
                <c:pt idx="10">
                  <c:v>-5.4288655952635878E-2</c:v>
                </c:pt>
                <c:pt idx="11">
                  <c:v>-5.5843449749910068E-2</c:v>
                </c:pt>
                <c:pt idx="12">
                  <c:v>-5.0747012833753935E-2</c:v>
                </c:pt>
                <c:pt idx="13">
                  <c:v>-5.0265102225867109E-2</c:v>
                </c:pt>
                <c:pt idx="14">
                  <c:v>-4.8556027595021645E-2</c:v>
                </c:pt>
                <c:pt idx="15">
                  <c:v>-4.0372258211755829E-2</c:v>
                </c:pt>
                <c:pt idx="16">
                  <c:v>-3.6773954863059233E-2</c:v>
                </c:pt>
                <c:pt idx="17">
                  <c:v>-3.2170717525666803E-2</c:v>
                </c:pt>
                <c:pt idx="18">
                  <c:v>-2.0442675155764145E-2</c:v>
                </c:pt>
                <c:pt idx="19">
                  <c:v>-1.3983400689044412E-2</c:v>
                </c:pt>
                <c:pt idx="20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6-7FC2-4B48-B870-2092014EAE8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62013840"/>
        <c:axId val="362014168"/>
      </c:scatterChart>
      <c:valAx>
        <c:axId val="362013840"/>
        <c:scaling>
          <c:orientation val="minMax"/>
          <c:max val="100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800" b="1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800" b="1" i="0" baseline="0">
                    <a:solidFill>
                      <a:sysClr val="windowText" lastClr="000000"/>
                    </a:solidFill>
                    <a:effectLst/>
                  </a:rPr>
                  <a:t>Element 1 Composition (%)</a:t>
                </a:r>
                <a:endParaRPr lang="en-US" sz="1800" b="1">
                  <a:solidFill>
                    <a:sysClr val="windowText" lastClr="000000"/>
                  </a:solidFill>
                  <a:effectLst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800" b="1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in"/>
        <c:minorTickMark val="none"/>
        <c:tickLblPos val="low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62014168"/>
        <c:crossesAt val="-3.4"/>
        <c:crossBetween val="midCat"/>
        <c:majorUnit val="10"/>
      </c:valAx>
      <c:valAx>
        <c:axId val="362014168"/>
        <c:scaling>
          <c:orientation val="minMax"/>
          <c:max val="8.0000000000000016E-2"/>
          <c:min val="-0.2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1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800" b="1" i="0" baseline="0" dirty="0">
                    <a:solidFill>
                      <a:sysClr val="windowText" lastClr="000000"/>
                    </a:solidFill>
                    <a:effectLst/>
                  </a:rPr>
                  <a:t>Average EE (eV/atom)</a:t>
                </a:r>
                <a:endParaRPr lang="en-US" sz="1800" b="1" dirty="0">
                  <a:solidFill>
                    <a:sysClr val="windowText" lastClr="000000"/>
                  </a:solidFill>
                  <a:effectLst/>
                </a:endParaRPr>
              </a:p>
            </c:rich>
          </c:tx>
          <c:layout>
            <c:manualLayout>
              <c:xMode val="edge"/>
              <c:yMode val="edge"/>
              <c:x val="2.5479620241425509E-2"/>
              <c:y val="0.19340398611654505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800" b="1" i="0" u="none" strike="noStrike" kern="1200" baseline="0">
                  <a:solidFill>
                    <a:sysClr val="windowText" lastClr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in"/>
        <c:minorTickMark val="none"/>
        <c:tickLblPos val="nextTo"/>
        <c:spPr>
          <a:noFill/>
          <a:ln w="1905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62013840"/>
        <c:crosses val="autoZero"/>
        <c:crossBetween val="midCat"/>
      </c:valAx>
      <c:spPr>
        <a:noFill/>
        <a:ln w="19050">
          <a:solidFill>
            <a:schemeClr val="tx1"/>
          </a:solidFill>
        </a:ln>
        <a:effectLst/>
      </c:spPr>
    </c:plotArea>
    <c:legend>
      <c:legendPos val="r"/>
      <c:layout>
        <c:manualLayout>
          <c:xMode val="edge"/>
          <c:yMode val="edge"/>
          <c:x val="0.18573144550867274"/>
          <c:y val="0.71325320370139544"/>
          <c:w val="0.749807074325336"/>
          <c:h val="0.1446934596413753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baseline="0">
              <a:solidFill>
                <a:sysClr val="windowText" lastClr="000000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2A947E-09E4-48E6-ACF7-430BB7C7805B}" type="datetimeFigureOut">
              <a:rPr lang="en-US" smtClean="0"/>
              <a:t>7/31/2018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081635-A76C-47BD-90AF-DA965AC349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66352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38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Instructions for editing school and department titles:</a:t>
            </a: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altLang="en-US">
                <a:ea typeface="ＭＳ Ｐゴシック" panose="020B0600070205080204" pitchFamily="34" charset="-128"/>
              </a:rPr>
              <a:t> Select from menu: View &gt; Master &gt; Slide Master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altLang="en-US">
              <a:ea typeface="ＭＳ Ｐゴシック" panose="020B0600070205080204" pitchFamily="34" charset="-128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altLang="en-US">
                <a:ea typeface="ＭＳ Ｐゴシック" panose="020B0600070205080204" pitchFamily="34" charset="-128"/>
              </a:rPr>
              <a:t> Click on each text area you wish to edit. Text will become editable.</a:t>
            </a:r>
          </a:p>
        </p:txBody>
      </p:sp>
      <p:sp>
        <p:nvSpPr>
          <p:cNvPr id="1638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C44A93C5-9F7C-4E80-A97A-7B125242744A}" type="slidenum">
              <a:rPr lang="en-US" altLang="en-US" sz="1200" smtClean="0"/>
              <a:pPr/>
              <a:t>1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3166757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NP are particles between 1 and 100 nm in size   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human eye  can only see up to the micro scale, and can identify  strand of hair is about 65 microns or micrometers </a:t>
            </a:r>
          </a:p>
          <a:p>
            <a:r>
              <a:rPr lang="en-US" dirty="0"/>
              <a:t>Low coordination sites are </a:t>
            </a:r>
            <a:r>
              <a:rPr lang="en-US" dirty="0" err="1"/>
              <a:t>morereactive</a:t>
            </a:r>
            <a:r>
              <a:rPr lang="en-US" dirty="0"/>
              <a:t> than high </a:t>
            </a:r>
            <a:r>
              <a:rPr lang="en-US" dirty="0" err="1"/>
              <a:t>coordaintion</a:t>
            </a:r>
            <a:r>
              <a:rPr lang="en-US" dirty="0"/>
              <a:t> (found in larger metals)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081635-A76C-47BD-90AF-DA965AC349D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4526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They have numerous applications in electronics , optics, catalysis , and medicine</a:t>
            </a:r>
          </a:p>
          <a:p>
            <a:endParaRPr lang="en-US" dirty="0"/>
          </a:p>
          <a:p>
            <a:r>
              <a:rPr lang="en-US" dirty="0"/>
              <a:t>Electronics : using </a:t>
            </a:r>
            <a:r>
              <a:rPr lang="en-US" altLang="en-US" i="0" dirty="0">
                <a:latin typeface="Arial" panose="020B0604020202020204" pitchFamily="34" charset="0"/>
              </a:rPr>
              <a:t>silicon-on-oxide</a:t>
            </a:r>
            <a:endParaRPr lang="en-US" dirty="0"/>
          </a:p>
          <a:p>
            <a:endParaRPr lang="en-US" altLang="en-US" sz="1200" i="0" dirty="0"/>
          </a:p>
          <a:p>
            <a:r>
              <a:rPr lang="en-US" altLang="en-US" sz="1200" i="0" dirty="0"/>
              <a:t>Optics : glass artisans were making stained glass windows </a:t>
            </a:r>
            <a:r>
              <a:rPr lang="en-US" dirty="0"/>
              <a:t> from coinage metals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081635-A76C-47BD-90AF-DA965AC349D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3619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Cohesive energy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the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energy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gained or lost by arranging the atoms in a crystalline state, as compared with the gas state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more negative the cohesive energy, the more stable 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 be used to compare NP of different structures within the same composition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Quantum chemistry methods, such as DFT , are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usally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used to calculate the energies of NPs, but they are computationally expensive , so instead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081635-A76C-47BD-90AF-DA965AC349D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4703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081635-A76C-47BD-90AF-DA965AC349D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2842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ASE Was implemented in python to generate the NP</a:t>
            </a:r>
          </a:p>
          <a:p>
            <a:endParaRPr lang="en-US" dirty="0"/>
          </a:p>
          <a:p>
            <a:r>
              <a:rPr lang="en-US" dirty="0"/>
              <a:t>BC model was used to cheaply and quickly calculate the CE , allowing us to screen 10000s of NPs and determine their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081635-A76C-47BD-90AF-DA965AC349D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48960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is a minimum , but it doesn’t tell us much on the stability with respect to other compositions so instead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081635-A76C-47BD-90AF-DA965AC349D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4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04BAA607-BD68-40F8-89DC-B0F031BCCAAF}" type="datetime1">
              <a:rPr lang="en-US" smtClean="0"/>
              <a:t>7/31/2018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4A829-43FC-4D08-A0CA-939FB5F3D52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29333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2529" y="418193"/>
            <a:ext cx="8798942" cy="637496"/>
          </a:xfrm>
        </p:spPr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2529" y="1190625"/>
            <a:ext cx="8798942" cy="5079546"/>
          </a:xfrm>
        </p:spPr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72529" y="6442531"/>
            <a:ext cx="7803774" cy="365125"/>
          </a:xfrm>
        </p:spPr>
        <p:txBody>
          <a:bodyPr/>
          <a:lstStyle>
            <a:lvl1pPr>
              <a:defRPr sz="1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86600" y="6492420"/>
            <a:ext cx="2057400" cy="365125"/>
          </a:xfrm>
        </p:spPr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BEF4A829-43FC-4D08-A0CA-939FB5F3D52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76571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16088" y="418193"/>
            <a:ext cx="8711824" cy="6374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088" y="1190625"/>
            <a:ext cx="8711824" cy="50795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6088" y="6430507"/>
            <a:ext cx="7803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19862" y="6434812"/>
            <a:ext cx="908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BEF4A829-43FC-4D08-A0CA-939FB5F3D52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 userDrawn="1"/>
        </p:nvSpPr>
        <p:spPr bwMode="auto">
          <a:xfrm>
            <a:off x="0" y="0"/>
            <a:ext cx="9144000" cy="390525"/>
          </a:xfrm>
          <a:prstGeom prst="rect">
            <a:avLst/>
          </a:prstGeom>
          <a:solidFill>
            <a:srgbClr val="BAA98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itchFamily="-108" charset="-128"/>
              <a:cs typeface="Arial" panose="020B0604020202020204" pitchFamily="34" charset="0"/>
            </a:endParaRPr>
          </a:p>
        </p:txBody>
      </p:sp>
      <p:sp>
        <p:nvSpPr>
          <p:cNvPr id="8" name="TextBox 8"/>
          <p:cNvSpPr txBox="1">
            <a:spLocks noChangeArrowheads="1"/>
          </p:cNvSpPr>
          <p:nvPr userDrawn="1"/>
        </p:nvSpPr>
        <p:spPr bwMode="auto">
          <a:xfrm>
            <a:off x="3835400" y="38100"/>
            <a:ext cx="49276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>
              <a:defRPr/>
            </a:pPr>
            <a:r>
              <a:rPr lang="en-US" altLang="en-US" sz="1400" b="1" dirty="0">
                <a:solidFill>
                  <a:srgbClr val="002B5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University of Pittsburgh</a:t>
            </a:r>
          </a:p>
        </p:txBody>
      </p:sp>
      <p:pic>
        <p:nvPicPr>
          <p:cNvPr id="9" name="Picture 2" descr="https://upload.wikimedia.org/wikipedia/en/thumb/2/2d/University_of_Pittsburgh_Seal_(official).svg/1024px-University_of_Pittsburgh_Seal_(official).svg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37" y="0"/>
            <a:ext cx="390525" cy="39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01541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645736"/>
          </a:solidFill>
          <a:latin typeface="Times New Roman" panose="02020603050405020304" pitchFamily="18" charset="0"/>
          <a:ea typeface="+mj-ea"/>
          <a:cs typeface="Times New Roman" panose="02020603050405020304" pitchFamily="18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7" descr="title-slid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3" name="Rectangle 2"/>
          <p:cNvSpPr txBox="1">
            <a:spLocks noChangeArrowheads="1"/>
          </p:cNvSpPr>
          <p:nvPr/>
        </p:nvSpPr>
        <p:spPr bwMode="auto">
          <a:xfrm>
            <a:off x="355600" y="1206500"/>
            <a:ext cx="5778500" cy="222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20000"/>
              </a:spcBef>
              <a:spcAft>
                <a:spcPts val="600"/>
              </a:spcAft>
              <a:buClr>
                <a:srgbClr val="000000"/>
              </a:buClr>
              <a:buChar char="•"/>
              <a:defRPr sz="32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8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•"/>
              <a:defRPr sz="24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–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ts val="1200"/>
              </a:spcAft>
              <a:buClr>
                <a:srgbClr val="000000"/>
              </a:buClr>
              <a:buChar char="»"/>
              <a:defRPr sz="2000">
                <a:solidFill>
                  <a:srgbClr val="002B5E"/>
                </a:solidFill>
                <a:latin typeface="Georgia" panose="02040502050405020303" pitchFamily="18" charset="0"/>
                <a:ea typeface="ＭＳ Ｐゴシック" panose="020B0600070205080204" pitchFamily="34" charset="-128"/>
              </a:defRPr>
            </a:lvl9pPr>
          </a:lstStyle>
          <a:p>
            <a:pPr algn="ctr">
              <a:buNone/>
            </a:pPr>
            <a:r>
              <a:rPr lang="en-US" sz="2800" b="1" dirty="0">
                <a:solidFill>
                  <a:schemeClr val="bg1"/>
                </a:solidFill>
              </a:rPr>
              <a:t>Investigation of Stability Trends in Bimetallic </a:t>
            </a:r>
            <a:r>
              <a:rPr lang="en-US" sz="2800" b="1" dirty="0" err="1">
                <a:solidFill>
                  <a:schemeClr val="bg1"/>
                </a:solidFill>
              </a:rPr>
              <a:t>CuAg</a:t>
            </a:r>
            <a:r>
              <a:rPr lang="en-US" sz="2800" b="1" dirty="0">
                <a:solidFill>
                  <a:schemeClr val="bg1"/>
                </a:solidFill>
              </a:rPr>
              <a:t>, </a:t>
            </a:r>
            <a:r>
              <a:rPr lang="en-US" sz="2800" b="1" dirty="0" err="1">
                <a:solidFill>
                  <a:schemeClr val="bg1"/>
                </a:solidFill>
              </a:rPr>
              <a:t>CuAu</a:t>
            </a:r>
            <a:r>
              <a:rPr lang="en-US" sz="2800" b="1" dirty="0">
                <a:solidFill>
                  <a:schemeClr val="bg1"/>
                </a:solidFill>
              </a:rPr>
              <a:t>, and </a:t>
            </a:r>
            <a:r>
              <a:rPr lang="en-US" sz="2800" b="1" dirty="0" err="1">
                <a:solidFill>
                  <a:schemeClr val="bg1"/>
                </a:solidFill>
              </a:rPr>
              <a:t>AgAu</a:t>
            </a:r>
            <a:r>
              <a:rPr lang="en-US" sz="2800" b="1" dirty="0">
                <a:solidFill>
                  <a:schemeClr val="bg1"/>
                </a:solidFill>
              </a:rPr>
              <a:t> Nanoparticles via Bond-Centric Model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15364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81000" y="3546386"/>
            <a:ext cx="5778500" cy="1819275"/>
          </a:xfrm>
        </p:spPr>
        <p:txBody>
          <a:bodyPr>
            <a:normAutofit fontScale="92500" lnSpcReduction="10000"/>
          </a:bodyPr>
          <a:lstStyle/>
          <a:p>
            <a:pPr algn="l" eaLnBrk="1" hangingPunct="1">
              <a:spcAft>
                <a:spcPct val="0"/>
              </a:spcAft>
            </a:pPr>
            <a:r>
              <a:rPr lang="en-US" altLang="en-US" sz="2200" u="sng" dirty="0">
                <a:solidFill>
                  <a:srgbClr val="CCCC90"/>
                </a:solidFill>
              </a:rPr>
              <a:t>Mahmoud Ramadan</a:t>
            </a:r>
            <a:r>
              <a:rPr lang="en-US" altLang="en-US" sz="2200" dirty="0">
                <a:solidFill>
                  <a:srgbClr val="CCCC90"/>
                </a:solidFill>
              </a:rPr>
              <a:t>, James Dean, Jon Estes, Giannis </a:t>
            </a:r>
            <a:r>
              <a:rPr lang="en-US" altLang="en-US" sz="2200" dirty="0" err="1">
                <a:solidFill>
                  <a:srgbClr val="CCCC90"/>
                </a:solidFill>
              </a:rPr>
              <a:t>Mpourmpakis</a:t>
            </a:r>
            <a:r>
              <a:rPr lang="en-US" altLang="en-US" sz="2200" dirty="0">
                <a:solidFill>
                  <a:srgbClr val="CCCC90"/>
                </a:solidFill>
              </a:rPr>
              <a:t> (PI)</a:t>
            </a:r>
          </a:p>
          <a:p>
            <a:pPr algn="l" eaLnBrk="1" hangingPunct="1">
              <a:spcAft>
                <a:spcPct val="0"/>
              </a:spcAft>
            </a:pPr>
            <a:r>
              <a:rPr lang="en-US" altLang="en-US" sz="2200" dirty="0">
                <a:solidFill>
                  <a:srgbClr val="CCCC90"/>
                </a:solidFill>
              </a:rPr>
              <a:t>PFM REU </a:t>
            </a:r>
          </a:p>
          <a:p>
            <a:pPr algn="l" eaLnBrk="1" hangingPunct="1">
              <a:spcAft>
                <a:spcPct val="0"/>
              </a:spcAft>
            </a:pPr>
            <a:r>
              <a:rPr lang="en-US" altLang="en-US" sz="2200" dirty="0">
                <a:solidFill>
                  <a:srgbClr val="CCCC90"/>
                </a:solidFill>
              </a:rPr>
              <a:t>August 1, 2018</a:t>
            </a:r>
          </a:p>
          <a:p>
            <a:pPr algn="l">
              <a:spcAft>
                <a:spcPct val="0"/>
              </a:spcAft>
            </a:pPr>
            <a:r>
              <a:rPr lang="en-US" altLang="en-US" sz="2200" dirty="0">
                <a:solidFill>
                  <a:srgbClr val="CCCC90"/>
                </a:solidFill>
              </a:rPr>
              <a:t>Computer-Aided Nano and Energy Lab (CANELA)</a:t>
            </a:r>
          </a:p>
        </p:txBody>
      </p:sp>
    </p:spTree>
    <p:extLst>
      <p:ext uri="{BB962C8B-B14F-4D97-AF65-F5344CB8AC3E}">
        <p14:creationId xmlns:p14="http://schemas.microsoft.com/office/powerpoint/2010/main" val="12735829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01"/>
    </mc:Choice>
    <mc:Fallback>
      <p:transition spd="slow" advTm="2301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21A5B45F-B690-4C6D-8BA9-E1AE8E4276E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60136807"/>
              </p:ext>
            </p:extLst>
          </p:nvPr>
        </p:nvGraphicFramePr>
        <p:xfrm>
          <a:off x="-128760" y="1372426"/>
          <a:ext cx="4704756" cy="402431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FE9B390D-EDFE-4764-AD36-4FCA389F6E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CE Plot of </a:t>
            </a:r>
            <a:r>
              <a:rPr lang="en-US" dirty="0" err="1"/>
              <a:t>CuAu</a:t>
            </a:r>
            <a:endParaRPr lang="en-UG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32E7B5-EE53-4E1C-815F-C2D250AC58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16CA73-F57C-4538-9533-BA8AAD8B82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4A829-43FC-4D08-A0CA-939FB5F3D52F}" type="slidenum">
              <a:rPr lang="en-US" smtClean="0"/>
              <a:pPr/>
              <a:t>10</a:t>
            </a:fld>
            <a:endParaRPr lang="en-US" dirty="0"/>
          </a:p>
        </p:txBody>
      </p:sp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33871ED8-3D99-4F75-B365-6C5CE8B9E07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40021433"/>
              </p:ext>
            </p:extLst>
          </p:nvPr>
        </p:nvGraphicFramePr>
        <p:xfrm>
          <a:off x="4232959" y="1435386"/>
          <a:ext cx="4911042" cy="39550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6" name="Rectangle 15">
            <a:extLst>
              <a:ext uri="{FF2B5EF4-FFF2-40B4-BE49-F238E27FC236}">
                <a16:creationId xmlns:a16="http://schemas.microsoft.com/office/drawing/2014/main" id="{A130B869-32B0-429D-85E0-2522BDD53114}"/>
              </a:ext>
            </a:extLst>
          </p:cNvPr>
          <p:cNvSpPr/>
          <p:nvPr/>
        </p:nvSpPr>
        <p:spPr>
          <a:xfrm>
            <a:off x="0" y="5182633"/>
            <a:ext cx="8971471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en-US" sz="2300" dirty="0">
              <a:latin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300" dirty="0">
                <a:latin typeface="+mn-lt"/>
              </a:rPr>
              <a:t>Average CE increases (less exothermic) as the Cu composition increases in </a:t>
            </a:r>
            <a:r>
              <a:rPr lang="en-US" sz="2300" dirty="0" err="1">
                <a:latin typeface="+mn-lt"/>
              </a:rPr>
              <a:t>CuAu</a:t>
            </a:r>
            <a:r>
              <a:rPr lang="en-US" sz="2300" dirty="0">
                <a:latin typeface="+mn-lt"/>
              </a:rPr>
              <a:t> BNPs</a:t>
            </a:r>
          </a:p>
        </p:txBody>
      </p:sp>
    </p:spTree>
    <p:extLst>
      <p:ext uri="{BB962C8B-B14F-4D97-AF65-F5344CB8AC3E}">
        <p14:creationId xmlns:p14="http://schemas.microsoft.com/office/powerpoint/2010/main" val="26585979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9A655F-CDF0-484F-B6CB-10ECF3995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Excess Energy (EE)</a:t>
            </a:r>
            <a:endParaRPr lang="en-U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D704A84-A52F-4F8A-991D-637D4CC7AA8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The energy lost or gained when forming nanoalloys  </a:t>
                </a:r>
              </a:p>
              <a:p>
                <a:r>
                  <a:rPr lang="en-US" dirty="0"/>
                  <a:t>Allows for comparison of NPs of different composition</a:t>
                </a:r>
              </a:p>
              <a:p>
                <a:pPr marL="342900" indent="-342900" algn="just"/>
                <a:r>
                  <a:rPr lang="en-US" dirty="0"/>
                  <a:t>EE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>
                            <a:latin typeface="Cambria Math" panose="02040503050406030204" pitchFamily="18" charset="0"/>
                          </a:rPr>
                          <m:t>x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>
                            <a:latin typeface="Cambria Math" panose="02040503050406030204" pitchFamily="18" charset="0"/>
                          </a:rPr>
                          <m:t>B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>
                            <a:latin typeface="Cambria Math" panose="02040503050406030204" pitchFamily="18" charset="0"/>
                          </a:rPr>
                          <m:t>y</m:t>
                        </m:r>
                      </m:sub>
                    </m:sSub>
                  </m:oMath>
                </a14:m>
                <a:r>
                  <a:rPr lang="en-US" dirty="0"/>
                  <a:t> is </a:t>
                </a:r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>
                          <a:latin typeface="Cambria Math" panose="02040503050406030204" pitchFamily="18" charset="0"/>
                        </a:rPr>
                        <m:t>EE</m:t>
                      </m:r>
                      <m:r>
                        <a:rPr lang="en-US" b="0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>
                              <a:latin typeface="Cambria Math" panose="02040503050406030204" pitchFamily="18" charset="0"/>
                            </a:rPr>
                            <m:t>CE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>
                              <a:latin typeface="Cambria Math" panose="02040503050406030204" pitchFamily="18" charset="0"/>
                            </a:rPr>
                            <m:t>BNP</m:t>
                          </m:r>
                        </m:sub>
                      </m:sSub>
                      <m:r>
                        <a:rPr lang="en-US" b="0" i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b="0" i="0">
                              <a:latin typeface="Cambria Math" panose="02040503050406030204" pitchFamily="18" charset="0"/>
                            </a:rPr>
                            <m:t>x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b="0" i="0"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US" b="0" i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b="0" i="0">
                              <a:latin typeface="Cambria Math" panose="02040503050406030204" pitchFamily="18" charset="0"/>
                            </a:rPr>
                            <m:t>y</m:t>
                          </m:r>
                        </m:den>
                      </m:f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>
                              <a:latin typeface="Cambria Math" panose="02040503050406030204" pitchFamily="18" charset="0"/>
                            </a:rPr>
                            <m:t>CE</m:t>
                          </m:r>
                        </m:e>
                        <m: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US" b="0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n-US" b="0" i="0"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sub>
                          </m:sSub>
                        </m:sub>
                      </m:sSub>
                      <m:r>
                        <a:rPr lang="en-US" b="0" i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b="0" i="0">
                              <a:latin typeface="Cambria Math" panose="02040503050406030204" pitchFamily="18" charset="0"/>
                            </a:rPr>
                            <m:t>y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b="0" i="0"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US" b="0" i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b="0" i="0">
                              <a:latin typeface="Cambria Math" panose="02040503050406030204" pitchFamily="18" charset="0"/>
                            </a:rPr>
                            <m:t>y</m:t>
                          </m:r>
                        </m:den>
                      </m:f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>
                              <a:latin typeface="Cambria Math" panose="02040503050406030204" pitchFamily="18" charset="0"/>
                            </a:rPr>
                            <m:t>CE</m:t>
                          </m:r>
                        </m:e>
                        <m: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  <m:r>
                                <a:rPr lang="en-US" b="0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n-US" b="0" i="0"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/>
              </a:p>
              <a:p>
                <a:endParaRPr lang="en-UG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D704A84-A52F-4F8A-991D-637D4CC7AA8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47" t="-20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1D1FB9-24D0-412C-980B-582F3FDF26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A89A25-EDC6-45F3-B3A1-37DF4CCD67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4A829-43FC-4D08-A0CA-939FB5F3D52F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91627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54305-C008-45AD-826B-F222E4B2A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EE Plot (Metal Mixing)</a:t>
            </a:r>
            <a:endParaRPr lang="en-UG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8BC5E7-0106-4ABF-961A-D524980F8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70D292-C9EC-468F-9F43-3546F051B3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4A829-43FC-4D08-A0CA-939FB5F3D52F}" type="slidenum">
              <a:rPr lang="en-US" smtClean="0"/>
              <a:pPr/>
              <a:t>12</a:t>
            </a:fld>
            <a:endParaRPr lang="en-US" dirty="0"/>
          </a:p>
        </p:txBody>
      </p:sp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7BC28574-0E95-469A-BA30-D5BDE7D9D93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68183222"/>
              </p:ext>
            </p:extLst>
          </p:nvPr>
        </p:nvGraphicFramePr>
        <p:xfrm>
          <a:off x="22785" y="1075790"/>
          <a:ext cx="4526372" cy="43706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5" name="Chart 14">
            <a:extLst>
              <a:ext uri="{FF2B5EF4-FFF2-40B4-BE49-F238E27FC236}">
                <a16:creationId xmlns:a16="http://schemas.microsoft.com/office/drawing/2014/main" id="{83AD8B99-F61C-4DCB-81E2-8B221035CC4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68157547"/>
              </p:ext>
            </p:extLst>
          </p:nvPr>
        </p:nvGraphicFramePr>
        <p:xfrm>
          <a:off x="4336028" y="1075790"/>
          <a:ext cx="4647479" cy="437067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6" name="Rectangle 15">
            <a:extLst>
              <a:ext uri="{FF2B5EF4-FFF2-40B4-BE49-F238E27FC236}">
                <a16:creationId xmlns:a16="http://schemas.microsoft.com/office/drawing/2014/main" id="{2BD68DF6-9E70-4C7D-A3A6-DAD6700CDA0C}"/>
              </a:ext>
            </a:extLst>
          </p:cNvPr>
          <p:cNvSpPr/>
          <p:nvPr/>
        </p:nvSpPr>
        <p:spPr>
          <a:xfrm>
            <a:off x="-55757" y="5605076"/>
            <a:ext cx="9027228" cy="12772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Thermodynamically </a:t>
            </a:r>
            <a:r>
              <a:rPr lang="en-US" dirty="0" err="1">
                <a:latin typeface="+mn-lt"/>
              </a:rPr>
              <a:t>disfavorable</a:t>
            </a:r>
            <a:r>
              <a:rPr lang="en-US" dirty="0">
                <a:latin typeface="+mn-lt"/>
              </a:rPr>
              <a:t> formation of </a:t>
            </a:r>
            <a:r>
              <a:rPr lang="en-US" dirty="0" err="1">
                <a:latin typeface="+mn-lt"/>
              </a:rPr>
              <a:t>CuAg</a:t>
            </a:r>
            <a:r>
              <a:rPr lang="en-US" dirty="0">
                <a:latin typeface="+mn-lt"/>
              </a:rPr>
              <a:t> 55- or 147-atom icosahedral and </a:t>
            </a:r>
            <a:r>
              <a:rPr lang="en-US" dirty="0" err="1">
                <a:latin typeface="+mn-lt"/>
              </a:rPr>
              <a:t>cuboctahedral</a:t>
            </a:r>
            <a:r>
              <a:rPr lang="en-US" dirty="0">
                <a:latin typeface="+mn-lt"/>
              </a:rPr>
              <a:t> BNPs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Favorable formation of 55- and 147-atom </a:t>
            </a:r>
            <a:r>
              <a:rPr lang="en-US" dirty="0" err="1">
                <a:latin typeface="+mn-lt"/>
              </a:rPr>
              <a:t>CuAu</a:t>
            </a:r>
            <a:r>
              <a:rPr lang="en-US" dirty="0">
                <a:latin typeface="+mn-lt"/>
              </a:rPr>
              <a:t> and </a:t>
            </a:r>
            <a:r>
              <a:rPr lang="en-US" dirty="0" err="1">
                <a:latin typeface="+mn-lt"/>
              </a:rPr>
              <a:t>AgAu</a:t>
            </a:r>
            <a:r>
              <a:rPr lang="en-US" dirty="0">
                <a:latin typeface="+mn-lt"/>
              </a:rPr>
              <a:t> icosahedral/</a:t>
            </a:r>
            <a:r>
              <a:rPr lang="en-US" dirty="0" err="1">
                <a:latin typeface="+mn-lt"/>
              </a:rPr>
              <a:t>cuboctahedral</a:t>
            </a:r>
            <a:r>
              <a:rPr lang="en-US" dirty="0">
                <a:latin typeface="+mn-lt"/>
              </a:rPr>
              <a:t> BNPs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3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483913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6DCD0-CFF9-4595-B33E-EAC0713D2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Predicted Structures</a:t>
            </a:r>
            <a:endParaRPr lang="en-UG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479A67B-1DDC-44DC-94D9-FE9EECB039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15C9B4-06D6-401E-80EF-DAB037D068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4A829-43FC-4D08-A0CA-939FB5F3D52F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93AC479-0650-4E6C-AA21-5F93AB9928BB}"/>
              </a:ext>
            </a:extLst>
          </p:cNvPr>
          <p:cNvSpPr/>
          <p:nvPr/>
        </p:nvSpPr>
        <p:spPr>
          <a:xfrm>
            <a:off x="172529" y="5484136"/>
            <a:ext cx="879894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Minimum-energy structures of the 55- and 147-atom </a:t>
            </a:r>
            <a:r>
              <a:rPr lang="en-US" dirty="0" err="1"/>
              <a:t>cuboctahedral</a:t>
            </a:r>
            <a:r>
              <a:rPr lang="en-US" dirty="0"/>
              <a:t> and icosahedral 50/50 </a:t>
            </a:r>
            <a:r>
              <a:rPr lang="en-US" dirty="0" err="1"/>
              <a:t>CuAu</a:t>
            </a:r>
            <a:r>
              <a:rPr lang="en-US" dirty="0"/>
              <a:t> and 50/50 </a:t>
            </a:r>
            <a:r>
              <a:rPr lang="en-US" dirty="0" err="1"/>
              <a:t>AgAu</a:t>
            </a:r>
            <a:r>
              <a:rPr lang="en-US" dirty="0"/>
              <a:t> BNPs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3E09C83-A686-4D9D-80F3-531782C5460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691" y="968322"/>
            <a:ext cx="1847850" cy="184785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1AF6547-FE80-4C65-9D28-1129C05C928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2800241"/>
            <a:ext cx="1990725" cy="199072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7483070-6C3A-45FE-998F-39039BE6729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1609" y="922577"/>
            <a:ext cx="1847850" cy="184785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B16EE8E-7D31-4F04-B05F-4C37A9D3D75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2378" y="2626181"/>
            <a:ext cx="1847850" cy="184785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A1BAD341-D870-4EEE-BA75-F20DBEDD47B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8684" y="967412"/>
            <a:ext cx="1827166" cy="1827166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D126A2A7-38DF-4887-B7EA-15949425B3E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8721" y="2607863"/>
            <a:ext cx="1990724" cy="199072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6CE71F0-1B7F-409C-AB63-DE30E6E6F29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2192" y="2819478"/>
            <a:ext cx="2005247" cy="2005247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20D79230-E8C4-4342-B653-1AEAEC3BCEDC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7147" y="695132"/>
            <a:ext cx="2371725" cy="2371725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661A91A6-3692-4C3C-BFFC-C6505F98DB35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8940" y="4959606"/>
            <a:ext cx="462169" cy="462169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10603F3C-F154-4264-8A93-CE092097CDCD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4040" y="4959606"/>
            <a:ext cx="462169" cy="462169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FBA8360A-80EC-47F6-93D4-44A32FE08F63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914" y="4958643"/>
            <a:ext cx="464095" cy="464095"/>
          </a:xfrm>
          <a:prstGeom prst="rect">
            <a:avLst/>
          </a:prstGeom>
        </p:spPr>
      </p:pic>
      <p:sp>
        <p:nvSpPr>
          <p:cNvPr id="44" name="Content Placeholder 43">
            <a:extLst>
              <a:ext uri="{FF2B5EF4-FFF2-40B4-BE49-F238E27FC236}">
                <a16:creationId xmlns:a16="http://schemas.microsoft.com/office/drawing/2014/main" id="{F17E8C9F-5013-4551-B467-61EA963037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7495304"/>
            <a:ext cx="8798942" cy="83592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ACED6E4-32E6-4FB5-B5BE-FE5273245B82}"/>
              </a:ext>
            </a:extLst>
          </p:cNvPr>
          <p:cNvSpPr txBox="1"/>
          <p:nvPr/>
        </p:nvSpPr>
        <p:spPr>
          <a:xfrm>
            <a:off x="1518128" y="5006024"/>
            <a:ext cx="462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Cu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B4041E3-EC0A-4AB6-A106-1CBACAF372B7}"/>
              </a:ext>
            </a:extLst>
          </p:cNvPr>
          <p:cNvSpPr txBox="1"/>
          <p:nvPr/>
        </p:nvSpPr>
        <p:spPr>
          <a:xfrm>
            <a:off x="7884215" y="5006024"/>
            <a:ext cx="462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Ag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F67F8A0-DCA9-4944-BAA0-567BB7BA867C}"/>
              </a:ext>
            </a:extLst>
          </p:cNvPr>
          <p:cNvSpPr txBox="1"/>
          <p:nvPr/>
        </p:nvSpPr>
        <p:spPr>
          <a:xfrm>
            <a:off x="4605650" y="5006024"/>
            <a:ext cx="462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Au</a:t>
            </a:r>
          </a:p>
        </p:txBody>
      </p:sp>
    </p:spTree>
    <p:extLst>
      <p:ext uri="{BB962C8B-B14F-4D97-AF65-F5344CB8AC3E}">
        <p14:creationId xmlns:p14="http://schemas.microsoft.com/office/powerpoint/2010/main" val="35498265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3ECC0-2CD6-4A4E-9762-04BFF379A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Summary	</a:t>
            </a:r>
            <a:endParaRPr lang="en-U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2632B4-EBC2-4A1F-909B-D9CCF810FA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 algn="just"/>
            <a:r>
              <a:rPr lang="en-US" sz="2700" dirty="0"/>
              <a:t>Investigated BNP stability using BC model</a:t>
            </a:r>
            <a:r>
              <a:rPr lang="en-UG" sz="2700" baseline="30000" dirty="0"/>
              <a:t>1</a:t>
            </a:r>
            <a:r>
              <a:rPr lang="en-US" sz="2700" dirty="0"/>
              <a:t> </a:t>
            </a:r>
          </a:p>
          <a:p>
            <a:pPr marL="342900" indent="-342900" algn="just"/>
            <a:r>
              <a:rPr lang="en-US" sz="2700" dirty="0"/>
              <a:t>Compared different chemical orderings within the same composition</a:t>
            </a:r>
          </a:p>
          <a:p>
            <a:pPr marL="342900" indent="-342900" algn="just"/>
            <a:r>
              <a:rPr lang="en-US" sz="2700" dirty="0"/>
              <a:t>Identified the favorable formation of 55- and 147-atom icosahedral/</a:t>
            </a:r>
            <a:r>
              <a:rPr lang="en-US" sz="2700" dirty="0" err="1"/>
              <a:t>cuboctahedral</a:t>
            </a:r>
            <a:r>
              <a:rPr lang="en-US" sz="2700" dirty="0"/>
              <a:t> </a:t>
            </a:r>
            <a:r>
              <a:rPr lang="en-US" sz="2700" dirty="0" err="1"/>
              <a:t>CuAu</a:t>
            </a:r>
            <a:r>
              <a:rPr lang="en-US" sz="2700" dirty="0"/>
              <a:t> and </a:t>
            </a:r>
            <a:r>
              <a:rPr lang="en-US" sz="2700" dirty="0" err="1"/>
              <a:t>AgAu</a:t>
            </a:r>
            <a:r>
              <a:rPr lang="en-US" sz="2700" dirty="0"/>
              <a:t> BNPs</a:t>
            </a:r>
          </a:p>
          <a:p>
            <a:r>
              <a:rPr lang="en-US" dirty="0"/>
              <a:t>Future Work: Incorporate symmetry operations to simulate BNPs of larger size and to decrease the search space</a:t>
            </a:r>
          </a:p>
          <a:p>
            <a:endParaRPr lang="en-UG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DC4B81-8F39-4858-9FD8-133679BE70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1.</a:t>
            </a:r>
            <a:r>
              <a:rPr lang="en-UG" dirty="0"/>
              <a:t>Yan, Z.; Taylor, </a:t>
            </a:r>
            <a:r>
              <a:rPr lang="en-US" dirty="0"/>
              <a:t>et al.,</a:t>
            </a:r>
            <a:r>
              <a:rPr lang="en-UG" dirty="0"/>
              <a:t> </a:t>
            </a:r>
            <a:r>
              <a:rPr lang="en-UG" i="1" dirty="0"/>
              <a:t>Nano Letters</a:t>
            </a:r>
            <a:r>
              <a:rPr lang="en-UG" dirty="0"/>
              <a:t> </a:t>
            </a:r>
            <a:r>
              <a:rPr lang="en-UG" b="1" dirty="0"/>
              <a:t>2018</a:t>
            </a:r>
            <a:r>
              <a:rPr lang="en-UG" dirty="0"/>
              <a:t>, </a:t>
            </a:r>
            <a:r>
              <a:rPr lang="en-UG" i="1" dirty="0"/>
              <a:t>18</a:t>
            </a:r>
            <a:r>
              <a:rPr lang="en-UG" dirty="0"/>
              <a:t> (4), 2696-2704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4B5ECB-AD0B-4B73-8B96-F9B50C28D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4A829-43FC-4D08-A0CA-939FB5F3D52F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19126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5E95F3-9776-4866-B4FD-BE2A707D5F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Acknowledgement </a:t>
            </a:r>
            <a:endParaRPr lang="en-U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9A62D2-3EED-47BE-ABA8-167CB59DF1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2529" y="1072100"/>
            <a:ext cx="8798942" cy="5079546"/>
          </a:xfrm>
        </p:spPr>
        <p:txBody>
          <a:bodyPr/>
          <a:lstStyle/>
          <a:p>
            <a:r>
              <a:rPr lang="en-US" dirty="0"/>
              <a:t>Everyone at CANELA  </a:t>
            </a:r>
          </a:p>
          <a:p>
            <a:r>
              <a:rPr lang="en-US" dirty="0"/>
              <a:t>Dr. </a:t>
            </a:r>
            <a:r>
              <a:rPr lang="en-US" dirty="0" err="1"/>
              <a:t>Michail</a:t>
            </a:r>
            <a:r>
              <a:rPr lang="en-US" dirty="0"/>
              <a:t> </a:t>
            </a:r>
            <a:r>
              <a:rPr lang="en-US" dirty="0" err="1"/>
              <a:t>Stamatakis</a:t>
            </a:r>
            <a:r>
              <a:rPr lang="en-US" dirty="0"/>
              <a:t> (University College London)</a:t>
            </a:r>
          </a:p>
          <a:p>
            <a:r>
              <a:rPr lang="en-US" dirty="0"/>
              <a:t>Dr. </a:t>
            </a:r>
            <a:r>
              <a:rPr lang="en-US" dirty="0" err="1"/>
              <a:t>Tayrn</a:t>
            </a:r>
            <a:r>
              <a:rPr lang="en-US" dirty="0"/>
              <a:t> Bayles and Dr. Joe McCarthy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B88957-B6EA-4AB4-BB16-B024D16849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1E8F8A-ACBE-4CCF-BB32-96EFE58C59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4A829-43FC-4D08-A0CA-939FB5F3D52F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E78F014-D2CD-4369-BF80-DA0BED89F0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250" y="4640726"/>
            <a:ext cx="8048707" cy="203764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1E91ECC-8D95-42DA-88C9-2518E23573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250" y="2979658"/>
            <a:ext cx="4726664" cy="135723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7BC738E-228D-4E5C-BEDB-E36DCFD3FD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2914" y="2776582"/>
            <a:ext cx="1598792" cy="171870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78265CF9-FFEB-4075-89C0-243BE4302719}"/>
              </a:ext>
            </a:extLst>
          </p:cNvPr>
          <p:cNvSpPr/>
          <p:nvPr/>
        </p:nvSpPr>
        <p:spPr>
          <a:xfrm>
            <a:off x="6638846" y="3319723"/>
            <a:ext cx="33522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/>
              <a:t>Grant Number CMMI-1634880</a:t>
            </a:r>
          </a:p>
          <a:p>
            <a:r>
              <a:rPr lang="en-US" sz="1400" b="1" dirty="0"/>
              <a:t>Grant Number ECC-1659324</a:t>
            </a:r>
          </a:p>
        </p:txBody>
      </p:sp>
    </p:spTree>
    <p:extLst>
      <p:ext uri="{BB962C8B-B14F-4D97-AF65-F5344CB8AC3E}">
        <p14:creationId xmlns:p14="http://schemas.microsoft.com/office/powerpoint/2010/main" val="15982571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414EAD-848D-4669-AC4A-200CB0290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9ABC45-DBF0-47D5-8B1D-75F3CD890E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sz="6600" dirty="0">
              <a:solidFill>
                <a:srgbClr val="645736"/>
              </a:solidFill>
            </a:endParaRPr>
          </a:p>
          <a:p>
            <a:pPr marL="0" indent="0" algn="ctr">
              <a:buNone/>
            </a:pPr>
            <a:r>
              <a:rPr lang="en-US" sz="6600">
                <a:solidFill>
                  <a:srgbClr val="645736"/>
                </a:solidFill>
              </a:rPr>
              <a:t>Questions </a:t>
            </a:r>
            <a:r>
              <a:rPr lang="en-US" sz="6600" dirty="0">
                <a:solidFill>
                  <a:srgbClr val="645736"/>
                </a:solidFill>
              </a:rPr>
              <a:t>?</a:t>
            </a:r>
            <a:endParaRPr lang="en-UG" sz="6600" dirty="0">
              <a:solidFill>
                <a:srgbClr val="645736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02CE9A-40ED-4E0A-AB10-9C99E0255D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9729BC-EB91-44EC-B52F-77B8A96BC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4A829-43FC-4D08-A0CA-939FB5F3D52F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98502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2B192C1A-5927-4492-972B-C8DEFD8DCF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575" y="1535908"/>
            <a:ext cx="8324850" cy="28384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E89B3B4-80EC-4D89-B163-32176420B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Nanoparticles (NPs)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34DDAB-A21F-49CF-99D2-9BF37F2D78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2530" y="1190624"/>
            <a:ext cx="6790246" cy="520334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Nanoparticles: clusters in the nanoscale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High surface to volume ratio</a:t>
            </a:r>
          </a:p>
          <a:p>
            <a:r>
              <a:rPr lang="en-US" dirty="0"/>
              <a:t>Access to low coordination sites</a:t>
            </a:r>
          </a:p>
          <a:p>
            <a:r>
              <a:rPr lang="en-US" dirty="0"/>
              <a:t>More control over local chemical environment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787384-5894-41BA-BFAC-940E3B856B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F49991-C52E-4463-8905-C0A787CD4F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4A829-43FC-4D08-A0CA-939FB5F3D52F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9B8BAE1-B7DE-4BF2-A285-DBA779A8CAD3}"/>
              </a:ext>
            </a:extLst>
          </p:cNvPr>
          <p:cNvSpPr txBox="1"/>
          <p:nvPr/>
        </p:nvSpPr>
        <p:spPr>
          <a:xfrm>
            <a:off x="533400" y="4153081"/>
            <a:ext cx="24098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Source: Wikimedia Commons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AF57D77-C5CC-4372-AF06-D07F8AD799E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1252" y="4071313"/>
            <a:ext cx="2628900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4159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47CB5E-63DE-4D02-93E7-AA5E90455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Applications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12C349-F4EB-4D12-8541-47B81A51B9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Electronics</a:t>
            </a:r>
            <a:r>
              <a:rPr lang="en-US" baseline="30000" dirty="0"/>
              <a:t>1</a:t>
            </a:r>
            <a:endParaRPr lang="en-US" dirty="0"/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Integrated circuits and transistors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Optics</a:t>
            </a:r>
            <a:r>
              <a:rPr lang="en-US" baseline="30000" dirty="0"/>
              <a:t>1</a:t>
            </a:r>
            <a:r>
              <a:rPr lang="en-US" dirty="0"/>
              <a:t>	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 Colorings in stained glass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Catalysis</a:t>
            </a:r>
            <a:r>
              <a:rPr lang="en-US" baseline="30000" dirty="0"/>
              <a:t>2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Adsorption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Activation of molecules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Medicine</a:t>
            </a:r>
            <a:r>
              <a:rPr lang="en-US" baseline="30000" dirty="0"/>
              <a:t>3</a:t>
            </a:r>
            <a:r>
              <a:rPr lang="en-US" dirty="0"/>
              <a:t>: 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Drug delivery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Novel drugs 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12C60D-D49A-4FE6-A516-2A63ACB95D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1. Kelly, K. L. et al., </a:t>
            </a:r>
            <a:r>
              <a:rPr lang="en-US" i="1" dirty="0"/>
              <a:t>J. Phys. Chem. B </a:t>
            </a:r>
            <a:r>
              <a:rPr lang="en-US" b="1" dirty="0"/>
              <a:t>2003</a:t>
            </a:r>
            <a:r>
              <a:rPr lang="en-US" dirty="0"/>
              <a:t>, 107 (3), 668−677.</a:t>
            </a:r>
          </a:p>
          <a:p>
            <a:r>
              <a:rPr lang="en-US" dirty="0"/>
              <a:t>2.</a:t>
            </a:r>
            <a:r>
              <a:rPr lang="en-US" dirty="0">
                <a:cs typeface="Arial" panose="020B0604020202020204" pitchFamily="34" charset="0"/>
              </a:rPr>
              <a:t> Austin, N.</a:t>
            </a:r>
            <a:r>
              <a:rPr lang="en-US" dirty="0"/>
              <a:t> et al.,</a:t>
            </a:r>
            <a:r>
              <a:rPr lang="en-US" dirty="0">
                <a:cs typeface="Arial" panose="020B0604020202020204" pitchFamily="34" charset="0"/>
              </a:rPr>
              <a:t> </a:t>
            </a:r>
            <a:r>
              <a:rPr lang="en-US" i="1" dirty="0" err="1">
                <a:cs typeface="Arial" panose="020B0604020202020204" pitchFamily="34" charset="0"/>
              </a:rPr>
              <a:t>Catal</a:t>
            </a:r>
            <a:r>
              <a:rPr lang="en-US" i="1" dirty="0">
                <a:cs typeface="Arial" panose="020B0604020202020204" pitchFamily="34" charset="0"/>
              </a:rPr>
              <a:t>. Sci. &amp; Technol. </a:t>
            </a:r>
            <a:r>
              <a:rPr lang="en-US" b="1" dirty="0">
                <a:cs typeface="Arial" panose="020B0604020202020204" pitchFamily="34" charset="0"/>
              </a:rPr>
              <a:t>2017</a:t>
            </a:r>
            <a:r>
              <a:rPr lang="en-US" dirty="0">
                <a:cs typeface="Arial" panose="020B0604020202020204" pitchFamily="34" charset="0"/>
              </a:rPr>
              <a:t>,</a:t>
            </a:r>
            <a:r>
              <a:rPr lang="en-US" b="1" dirty="0">
                <a:cs typeface="Arial" panose="020B0604020202020204" pitchFamily="34" charset="0"/>
              </a:rPr>
              <a:t> </a:t>
            </a:r>
            <a:r>
              <a:rPr lang="en-US" dirty="0">
                <a:cs typeface="Arial" panose="020B0604020202020204" pitchFamily="34" charset="0"/>
              </a:rPr>
              <a:t>7, 2245-2251.</a:t>
            </a:r>
          </a:p>
          <a:p>
            <a:r>
              <a:rPr lang="en-US" dirty="0"/>
              <a:t>3. Murthy, S. K. et al., </a:t>
            </a:r>
            <a:r>
              <a:rPr lang="en-US" i="1" dirty="0"/>
              <a:t>Int. J. </a:t>
            </a:r>
            <a:r>
              <a:rPr lang="en-US" i="1" dirty="0" err="1"/>
              <a:t>Nanomed</a:t>
            </a:r>
            <a:r>
              <a:rPr lang="en-US" i="1" dirty="0"/>
              <a:t>. </a:t>
            </a:r>
            <a:r>
              <a:rPr lang="en-US" b="1" dirty="0"/>
              <a:t>2007</a:t>
            </a:r>
            <a:r>
              <a:rPr lang="en-US" dirty="0"/>
              <a:t>, 2 (2), 129-139.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1053E8-ECBA-4947-B9C2-79CFDEDDA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4A829-43FC-4D08-A0CA-939FB5F3D52F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16DCC2-D39C-4049-98E7-FA7EF59C7B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2058" y="859962"/>
            <a:ext cx="1668186" cy="17022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BCA4076-2ADF-4E0A-8E95-874D627146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7926" y="2119961"/>
            <a:ext cx="1495863" cy="185024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A741A36-9331-423D-BB0F-8F27FBFE7F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55701" y="3623969"/>
            <a:ext cx="2488384" cy="145155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3080839-9FD5-4D13-9D66-A4060911905C}"/>
              </a:ext>
            </a:extLst>
          </p:cNvPr>
          <p:cNvSpPr txBox="1"/>
          <p:nvPr/>
        </p:nvSpPr>
        <p:spPr>
          <a:xfrm>
            <a:off x="4174392" y="5007091"/>
            <a:ext cx="24098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Source: The Scientist. Cover. August 2014.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4699CA3-B072-48BC-953C-9B9038219287}"/>
              </a:ext>
            </a:extLst>
          </p:cNvPr>
          <p:cNvSpPr txBox="1"/>
          <p:nvPr/>
        </p:nvSpPr>
        <p:spPr>
          <a:xfrm>
            <a:off x="6910387" y="3917400"/>
            <a:ext cx="24098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Source: Wikimedia Commons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C2F4FA2-BFB7-465E-8AB2-ABD4C04372D6}"/>
              </a:ext>
            </a:extLst>
          </p:cNvPr>
          <p:cNvSpPr txBox="1"/>
          <p:nvPr/>
        </p:nvSpPr>
        <p:spPr>
          <a:xfrm>
            <a:off x="4832058" y="2279074"/>
            <a:ext cx="24098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Source: Wikimedia Commons</a:t>
            </a:r>
          </a:p>
        </p:txBody>
      </p:sp>
    </p:spTree>
    <p:extLst>
      <p:ext uri="{BB962C8B-B14F-4D97-AF65-F5344CB8AC3E}">
        <p14:creationId xmlns:p14="http://schemas.microsoft.com/office/powerpoint/2010/main" val="10445870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8BB6EE-E7DB-4B1D-842F-C71257D32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Cohesive Energy	(CE)	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B386C40-A315-4A59-8460-B2F96B44A22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Describes bond strength within a NP</a:t>
                </a:r>
              </a:p>
              <a:p>
                <a:r>
                  <a:rPr lang="en-US" dirty="0"/>
                  <a:t>Can be used to assess NP stability</a:t>
                </a:r>
              </a:p>
              <a:p>
                <a:pPr marL="0" indent="0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CE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NP</m:t>
                          </m:r>
                        </m:sub>
                      </m:sSub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n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atom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b="1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Previously-developed Bond-Centric (BC) model</a:t>
                </a:r>
                <a:r>
                  <a:rPr lang="en-US" baseline="30000" dirty="0"/>
                  <a:t>1</a:t>
                </a:r>
                <a:r>
                  <a:rPr lang="en-US" dirty="0"/>
                  <a:t> can cheaply and quickly calculate CE  of BNPs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B386C40-A315-4A59-8460-B2F96B44A22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247" t="-20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DDF7FD-ED82-4514-AD32-A041BB0462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2529" y="6270171"/>
            <a:ext cx="7803774" cy="537485"/>
          </a:xfrm>
        </p:spPr>
        <p:txBody>
          <a:bodyPr/>
          <a:lstStyle/>
          <a:p>
            <a:r>
              <a:rPr lang="en-US" dirty="0"/>
              <a:t>1.</a:t>
            </a:r>
            <a:r>
              <a:rPr lang="en-UG" dirty="0"/>
              <a:t>Yan, Z.; Taylor, </a:t>
            </a:r>
            <a:r>
              <a:rPr lang="en-US" dirty="0"/>
              <a:t>et al.,</a:t>
            </a:r>
            <a:r>
              <a:rPr lang="en-UG" dirty="0"/>
              <a:t> </a:t>
            </a:r>
            <a:r>
              <a:rPr lang="en-UG" i="1" dirty="0"/>
              <a:t>Nano Letters</a:t>
            </a:r>
            <a:r>
              <a:rPr lang="en-UG" dirty="0"/>
              <a:t> </a:t>
            </a:r>
            <a:r>
              <a:rPr lang="en-UG" b="1" dirty="0"/>
              <a:t>2018</a:t>
            </a:r>
            <a:r>
              <a:rPr lang="en-UG" dirty="0"/>
              <a:t>, </a:t>
            </a:r>
            <a:r>
              <a:rPr lang="en-UG" i="1" dirty="0"/>
              <a:t>18</a:t>
            </a:r>
            <a:r>
              <a:rPr lang="en-UG" dirty="0"/>
              <a:t> (4), 2696-2704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93BD44-51F3-4328-9E5E-6144B2C30F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4A829-43FC-4D08-A0CA-939FB5F3D52F}" type="slidenum">
              <a:rPr lang="en-US" smtClean="0"/>
              <a:pPr/>
              <a:t>4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76CC5E58-DD08-4826-AD70-D9D6269D0DD7}"/>
                  </a:ext>
                </a:extLst>
              </p:cNvPr>
              <p:cNvSpPr/>
              <p:nvPr/>
            </p:nvSpPr>
            <p:spPr>
              <a:xfrm>
                <a:off x="1676400" y="2437944"/>
                <a:ext cx="5791200" cy="144825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CE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BNP</m:t>
                          </m:r>
                        </m:sub>
                      </m:sSub>
                      <m:r>
                        <a:rPr lang="en-US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subSup"/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m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γ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</m:sSub>
                            </m:e>
                          </m:nary>
                          <m:f>
                            <m:f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CE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bulk</m:t>
                                  </m:r>
                                  <m:r>
                                    <a:rPr lang="en-US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CN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</m:sSub>
                            </m:den>
                          </m:f>
                          <m:rad>
                            <m:radPr>
                              <m:degHide m:val="on"/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CN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i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CB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i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rad>
                          <m:r>
                            <a:rPr lang="en-US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j</m:t>
                              </m:r>
                            </m:sub>
                          </m:sSub>
                          <m:f>
                            <m:f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CE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bulk</m:t>
                                  </m:r>
                                  <m:r>
                                    <a:rPr lang="en-US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j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CN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j</m:t>
                                  </m:r>
                                </m:sub>
                              </m:sSub>
                            </m:den>
                          </m:f>
                          <m:rad>
                            <m:radPr>
                              <m:degHide m:val="on"/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CN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j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CB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j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rad>
                        </m:num>
                        <m:den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76CC5E58-DD08-4826-AD70-D9D6269D0D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400" y="2437944"/>
                <a:ext cx="5791200" cy="144825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32714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0FAE9-C33B-417B-8448-C18853BF9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Aims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242E36-24D1-4191-8FEE-8CF1269654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Investigate composition and morphology of Bimetallic NPs (BNPs) 	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Monte Carlo sampling of different NPs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BC model</a:t>
            </a:r>
            <a:r>
              <a:rPr lang="en-US" baseline="30000" dirty="0"/>
              <a:t>1</a:t>
            </a:r>
            <a:r>
              <a:rPr lang="en-US" dirty="0"/>
              <a:t> to determine NP stability </a:t>
            </a:r>
          </a:p>
          <a:p>
            <a:r>
              <a:rPr lang="en-US" dirty="0"/>
              <a:t>Determine preferred chemical ordering in BNP </a:t>
            </a:r>
          </a:p>
          <a:p>
            <a:r>
              <a:rPr lang="en-US" b="1" dirty="0"/>
              <a:t>Overall: </a:t>
            </a:r>
            <a:r>
              <a:rPr lang="en-US" dirty="0"/>
              <a:t>Identify most thermodynamically stable BNPs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E2E28A-F94F-4B43-A239-77AA4E32B8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1.</a:t>
            </a:r>
            <a:r>
              <a:rPr lang="en-UG" dirty="0"/>
              <a:t>Yan, Z.; Taylor, </a:t>
            </a:r>
            <a:r>
              <a:rPr lang="en-US" dirty="0"/>
              <a:t>et al.,</a:t>
            </a:r>
            <a:r>
              <a:rPr lang="en-UG" dirty="0"/>
              <a:t> </a:t>
            </a:r>
            <a:r>
              <a:rPr lang="en-UG" i="1" dirty="0"/>
              <a:t>Nano Letters</a:t>
            </a:r>
            <a:r>
              <a:rPr lang="en-UG" dirty="0"/>
              <a:t> </a:t>
            </a:r>
            <a:r>
              <a:rPr lang="en-UG" b="1" dirty="0"/>
              <a:t>2018</a:t>
            </a:r>
            <a:r>
              <a:rPr lang="en-UG" dirty="0"/>
              <a:t>, </a:t>
            </a:r>
            <a:r>
              <a:rPr lang="en-UG" i="1" dirty="0"/>
              <a:t>18</a:t>
            </a:r>
            <a:r>
              <a:rPr lang="en-UG" dirty="0"/>
              <a:t> (4), 2696-2704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2A5198-AD17-494A-98CD-7AE2517321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4A829-43FC-4D08-A0CA-939FB5F3D52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68516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4AE1FB-4776-4176-849D-8E61EF96D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529" y="418193"/>
            <a:ext cx="8798942" cy="637496"/>
          </a:xfrm>
        </p:spPr>
        <p:txBody>
          <a:bodyPr>
            <a:normAutofit fontScale="90000"/>
          </a:bodyPr>
          <a:lstStyle/>
          <a:p>
            <a:r>
              <a:rPr lang="en-US" dirty="0"/>
              <a:t>Algorithm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519BF5-7456-452E-B12E-8F6AF4FD6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4A829-43FC-4D08-A0CA-939FB5F3D52F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629C8EF0-15EE-44CD-836B-E39131D7C9D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2099" y="1070746"/>
            <a:ext cx="995078" cy="103644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50176A4-BBEA-4E26-81D9-02B98DA396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6187" y="1191269"/>
            <a:ext cx="975668" cy="80449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5CA7C15-EEEC-44FD-9D78-81FE01C671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5297" y="2375587"/>
            <a:ext cx="1010038" cy="84555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3383BB6-20EB-438F-B0D5-CD1206EA23A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8657" y="3601047"/>
            <a:ext cx="992498" cy="98425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16DB39C3-C05F-446B-9631-B8B0938F48D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1888" y="2356918"/>
            <a:ext cx="855500" cy="942132"/>
          </a:xfrm>
          <a:prstGeom prst="rect">
            <a:avLst/>
          </a:prstGeom>
        </p:spPr>
      </p:pic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C7E3EB5F-2ADB-4E73-B15F-FF39AC9F3818}"/>
              </a:ext>
            </a:extLst>
          </p:cNvPr>
          <p:cNvSpPr/>
          <p:nvPr/>
        </p:nvSpPr>
        <p:spPr>
          <a:xfrm>
            <a:off x="2514600" y="1154508"/>
            <a:ext cx="2057400" cy="774247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Select morphology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7298698-17AF-4934-B9A0-0CD03EB30A07}"/>
              </a:ext>
            </a:extLst>
          </p:cNvPr>
          <p:cNvCxnSpPr>
            <a:stCxn id="31" idx="2"/>
          </p:cNvCxnSpPr>
          <p:nvPr/>
        </p:nvCxnSpPr>
        <p:spPr>
          <a:xfrm>
            <a:off x="3543300" y="1928755"/>
            <a:ext cx="0" cy="5412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66820251-45DC-422A-8359-0AD5BBC11A69}"/>
              </a:ext>
            </a:extLst>
          </p:cNvPr>
          <p:cNvSpPr/>
          <p:nvPr/>
        </p:nvSpPr>
        <p:spPr>
          <a:xfrm>
            <a:off x="2514600" y="2467918"/>
            <a:ext cx="2057400" cy="774247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Select composition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E38D4BBE-C7CD-429B-BBC1-D9D7F8289A05}"/>
              </a:ext>
            </a:extLst>
          </p:cNvPr>
          <p:cNvSpPr/>
          <p:nvPr/>
        </p:nvSpPr>
        <p:spPr>
          <a:xfrm>
            <a:off x="2521743" y="5099809"/>
            <a:ext cx="2057400" cy="774247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Calculate CE  using BC Model</a:t>
            </a: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C3F147B7-448B-4A45-BF63-BA6F54C456ED}"/>
              </a:ext>
            </a:extLst>
          </p:cNvPr>
          <p:cNvSpPr/>
          <p:nvPr/>
        </p:nvSpPr>
        <p:spPr>
          <a:xfrm>
            <a:off x="2514600" y="3778641"/>
            <a:ext cx="2057400" cy="774247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Assign random chemical ordering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2FF4F2C1-43FD-41B3-9B24-22BD808253AF}"/>
              </a:ext>
            </a:extLst>
          </p:cNvPr>
          <p:cNvCxnSpPr/>
          <p:nvPr/>
        </p:nvCxnSpPr>
        <p:spPr>
          <a:xfrm>
            <a:off x="3539831" y="3242165"/>
            <a:ext cx="0" cy="5412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A81672F9-3508-41F9-8C52-B0818E96E3A3}"/>
              </a:ext>
            </a:extLst>
          </p:cNvPr>
          <p:cNvCxnSpPr/>
          <p:nvPr/>
        </p:nvCxnSpPr>
        <p:spPr>
          <a:xfrm>
            <a:off x="3546442" y="4548126"/>
            <a:ext cx="0" cy="5412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A271F765-AE1D-43FF-A993-E07FBF2F42ED}"/>
              </a:ext>
            </a:extLst>
          </p:cNvPr>
          <p:cNvCxnSpPr>
            <a:stCxn id="38" idx="1"/>
            <a:endCxn id="40" idx="1"/>
          </p:cNvCxnSpPr>
          <p:nvPr/>
        </p:nvCxnSpPr>
        <p:spPr>
          <a:xfrm rot="10800000">
            <a:off x="2514601" y="4165765"/>
            <a:ext cx="7143" cy="1321168"/>
          </a:xfrm>
          <a:prstGeom prst="bentConnector3">
            <a:avLst>
              <a:gd name="adj1" fmla="val 3300336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644255DA-9309-4489-82F4-96DC5142CE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95071" y="3720301"/>
            <a:ext cx="877900" cy="804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036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5" grpId="0" animBg="1"/>
      <p:bldP spid="38" grpId="0" animBg="1"/>
      <p:bldP spid="4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A1620-FA8B-46AD-AD74-234547CF1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Methods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FEF82D-4D05-4F79-94E1-1FAFFBEFC3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Atomic Simulation Environment as implemented in Python to generate BNPs</a:t>
            </a:r>
          </a:p>
          <a:p>
            <a:r>
              <a:rPr lang="en-US" dirty="0"/>
              <a:t>CE of BNPs was calculated using BC model</a:t>
            </a:r>
            <a:r>
              <a:rPr lang="en-US" baseline="30000" dirty="0"/>
              <a:t>1</a:t>
            </a:r>
            <a:r>
              <a:rPr lang="en-US" dirty="0"/>
              <a:t> </a:t>
            </a:r>
          </a:p>
          <a:p>
            <a:r>
              <a:rPr lang="en-US" dirty="0"/>
              <a:t>Monte Carlo Sampling 	</a:t>
            </a:r>
          </a:p>
          <a:p>
            <a:pPr lvl="1"/>
            <a:r>
              <a:rPr lang="en-US" dirty="0"/>
              <a:t>55- and 147-atom NPs</a:t>
            </a:r>
          </a:p>
          <a:p>
            <a:pPr lvl="1"/>
            <a:r>
              <a:rPr lang="en-US" dirty="0"/>
              <a:t>Icosahedral and </a:t>
            </a:r>
            <a:r>
              <a:rPr lang="en-US" dirty="0" err="1"/>
              <a:t>cuboctahedral</a:t>
            </a:r>
            <a:r>
              <a:rPr lang="en-US" dirty="0"/>
              <a:t> NPs</a:t>
            </a:r>
          </a:p>
          <a:p>
            <a:pPr lvl="1"/>
            <a:r>
              <a:rPr lang="en-US" dirty="0" err="1"/>
              <a:t>CuAg</a:t>
            </a:r>
            <a:r>
              <a:rPr lang="en-US" dirty="0"/>
              <a:t>, </a:t>
            </a:r>
            <a:r>
              <a:rPr lang="en-US" dirty="0" err="1"/>
              <a:t>CuAu</a:t>
            </a:r>
            <a:r>
              <a:rPr lang="en-US" dirty="0"/>
              <a:t>, </a:t>
            </a:r>
            <a:r>
              <a:rPr lang="en-US" dirty="0" err="1"/>
              <a:t>AgAu</a:t>
            </a:r>
            <a:endParaRPr lang="en-US" dirty="0"/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0-100% dopant, in 5% increments </a:t>
            </a:r>
          </a:p>
          <a:p>
            <a:r>
              <a:rPr lang="en-US" dirty="0"/>
              <a:t>55-atom BNPs: 350,000 chemical orderings/composition</a:t>
            </a:r>
          </a:p>
          <a:p>
            <a:r>
              <a:rPr lang="en-US" dirty="0"/>
              <a:t>147-atom BNPs: 1,000 chemical orderings/composition 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7F33A9-F82A-4743-9BFA-C32FBD36AF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1.</a:t>
            </a:r>
            <a:r>
              <a:rPr lang="en-UG" dirty="0"/>
              <a:t>Yan, Z.; Taylor, </a:t>
            </a:r>
            <a:r>
              <a:rPr lang="en-US" dirty="0"/>
              <a:t>et al.,</a:t>
            </a:r>
            <a:r>
              <a:rPr lang="en-UG" dirty="0"/>
              <a:t> </a:t>
            </a:r>
            <a:r>
              <a:rPr lang="en-UG" i="1" dirty="0"/>
              <a:t>Nano Letters</a:t>
            </a:r>
            <a:r>
              <a:rPr lang="en-UG" dirty="0"/>
              <a:t> </a:t>
            </a:r>
            <a:r>
              <a:rPr lang="en-UG" b="1" dirty="0"/>
              <a:t>2018</a:t>
            </a:r>
            <a:r>
              <a:rPr lang="en-UG" dirty="0"/>
              <a:t>, </a:t>
            </a:r>
            <a:r>
              <a:rPr lang="en-UG" i="1" dirty="0"/>
              <a:t>18</a:t>
            </a:r>
            <a:r>
              <a:rPr lang="en-UG" dirty="0"/>
              <a:t> (4), 2696-2704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188381-754C-46A6-A1B7-81C6DE861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4A829-43FC-4D08-A0CA-939FB5F3D52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70228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6D07C-4CD2-4120-B514-4CF3A7B702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CE Plot of </a:t>
            </a:r>
            <a:r>
              <a:rPr lang="en-US" dirty="0" err="1"/>
              <a:t>CuAg</a:t>
            </a:r>
            <a:endParaRPr lang="en-UG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68D63E-A274-454E-AE4B-54DA23A7C3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1305BB-62F0-4F7D-9983-943FFCCC2A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4A829-43FC-4D08-A0CA-939FB5F3D52F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576F54F-C51A-453B-B092-42B59C530F20}"/>
              </a:ext>
            </a:extLst>
          </p:cNvPr>
          <p:cNvSpPr txBox="1"/>
          <p:nvPr/>
        </p:nvSpPr>
        <p:spPr>
          <a:xfrm>
            <a:off x="8145" y="5509074"/>
            <a:ext cx="9135855" cy="782629"/>
          </a:xfrm>
          <a:prstGeom prst="rect">
            <a:avLst/>
          </a:prstGeom>
          <a:noFill/>
        </p:spPr>
        <p:txBody>
          <a:bodyPr wrap="square" lIns="74021" tIns="37010" rIns="74021" bIns="37010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300" dirty="0">
                <a:latin typeface="+mn-lt"/>
              </a:rPr>
              <a:t>Average CE decreases (more exothermic) as the Cu composition increases in </a:t>
            </a:r>
            <a:r>
              <a:rPr lang="en-US" sz="2300" dirty="0" err="1">
                <a:latin typeface="+mn-lt"/>
              </a:rPr>
              <a:t>CuAg</a:t>
            </a:r>
            <a:r>
              <a:rPr lang="en-US" sz="2300" dirty="0">
                <a:latin typeface="+mn-lt"/>
              </a:rPr>
              <a:t> BNPs</a:t>
            </a:r>
          </a:p>
        </p:txBody>
      </p:sp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920BBF97-EA8D-4F0C-9FAB-7B54F21E345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36189905"/>
              </p:ext>
            </p:extLst>
          </p:nvPr>
        </p:nvGraphicFramePr>
        <p:xfrm>
          <a:off x="4076496" y="1401922"/>
          <a:ext cx="5113081" cy="390014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1A39F1CD-5084-4070-AEF8-277EC7C8017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38254155"/>
              </p:ext>
            </p:extLst>
          </p:nvPr>
        </p:nvGraphicFramePr>
        <p:xfrm>
          <a:off x="8145" y="1333776"/>
          <a:ext cx="4583248" cy="399717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3087596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8A220D-EF26-4F62-B876-B13E8608C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CE Plot of </a:t>
            </a:r>
            <a:r>
              <a:rPr lang="en-US" dirty="0" err="1"/>
              <a:t>AgAu</a:t>
            </a:r>
            <a:endParaRPr lang="en-UG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C8C3E6-E84D-4E06-A510-94A3892D1E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D22BF1-CFD2-4376-8B1C-0B78C11A41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4A829-43FC-4D08-A0CA-939FB5F3D52F}" type="slidenum">
              <a:rPr lang="en-US" smtClean="0"/>
              <a:pPr/>
              <a:t>9</a:t>
            </a:fld>
            <a:endParaRPr lang="en-US" dirty="0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1FEBC1E6-0180-4E78-890F-B1207ED3062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02518985"/>
              </p:ext>
            </p:extLst>
          </p:nvPr>
        </p:nvGraphicFramePr>
        <p:xfrm>
          <a:off x="-29496" y="1264883"/>
          <a:ext cx="4894734" cy="40741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0ACF1E17-3D1A-40CD-B60D-EDA5F9D36C38}"/>
              </a:ext>
            </a:extLst>
          </p:cNvPr>
          <p:cNvSpPr/>
          <p:nvPr/>
        </p:nvSpPr>
        <p:spPr>
          <a:xfrm>
            <a:off x="-29496" y="5489358"/>
            <a:ext cx="9189206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300" dirty="0">
                <a:latin typeface="+mn-lt"/>
              </a:rPr>
              <a:t>Average CE increases (less exothermic) as the Ag composition increases in </a:t>
            </a:r>
            <a:r>
              <a:rPr lang="en-US" sz="2300" dirty="0" err="1">
                <a:latin typeface="+mn-lt"/>
              </a:rPr>
              <a:t>AgAu</a:t>
            </a:r>
            <a:r>
              <a:rPr lang="en-US" sz="2300" dirty="0">
                <a:latin typeface="+mn-lt"/>
              </a:rPr>
              <a:t> BNPs</a:t>
            </a:r>
          </a:p>
        </p:txBody>
      </p: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E5BF5A26-B884-47FA-9886-5D7969311BA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83003758"/>
              </p:ext>
            </p:extLst>
          </p:nvPr>
        </p:nvGraphicFramePr>
        <p:xfrm>
          <a:off x="4463845" y="1415250"/>
          <a:ext cx="4680155" cy="388664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7286295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1386</TotalTime>
  <Words>826</Words>
  <Application>Microsoft Office PowerPoint</Application>
  <PresentationFormat>On-screen Show (4:3)</PresentationFormat>
  <Paragraphs>172</Paragraphs>
  <Slides>16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5" baseType="lpstr">
      <vt:lpstr>ＭＳ Ｐゴシック</vt:lpstr>
      <vt:lpstr>Arial</vt:lpstr>
      <vt:lpstr>Calibri</vt:lpstr>
      <vt:lpstr>Cambria Math</vt:lpstr>
      <vt:lpstr>Courier New</vt:lpstr>
      <vt:lpstr>Georgia</vt:lpstr>
      <vt:lpstr>Times New Roman</vt:lpstr>
      <vt:lpstr>Wingdings</vt:lpstr>
      <vt:lpstr>Office Theme</vt:lpstr>
      <vt:lpstr>PowerPoint Presentation</vt:lpstr>
      <vt:lpstr>Nanoparticles (NPs)</vt:lpstr>
      <vt:lpstr>Applications </vt:lpstr>
      <vt:lpstr>Cohesive Energy (CE) </vt:lpstr>
      <vt:lpstr>Aims </vt:lpstr>
      <vt:lpstr>Algorithm</vt:lpstr>
      <vt:lpstr>Methods </vt:lpstr>
      <vt:lpstr>CE Plot of CuAg</vt:lpstr>
      <vt:lpstr>CE Plot of AgAu</vt:lpstr>
      <vt:lpstr>CE Plot of CuAu</vt:lpstr>
      <vt:lpstr>Excess Energy (EE)</vt:lpstr>
      <vt:lpstr>EE Plot (Metal Mixing)</vt:lpstr>
      <vt:lpstr>Predicted Structures</vt:lpstr>
      <vt:lpstr>Summary </vt:lpstr>
      <vt:lpstr>Acknowledgement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mtaylor60</dc:creator>
  <cp:lastModifiedBy>Ramadan, Mahmoud</cp:lastModifiedBy>
  <cp:revision>83</cp:revision>
  <dcterms:created xsi:type="dcterms:W3CDTF">2016-03-01T21:47:01Z</dcterms:created>
  <dcterms:modified xsi:type="dcterms:W3CDTF">2018-07-31T22:04:01Z</dcterms:modified>
</cp:coreProperties>
</file>